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64" r:id="rId3"/>
    <p:sldId id="268" r:id="rId4"/>
    <p:sldId id="288" r:id="rId5"/>
    <p:sldId id="289" r:id="rId6"/>
    <p:sldId id="297" r:id="rId7"/>
    <p:sldId id="301" r:id="rId9"/>
    <p:sldId id="302" r:id="rId10"/>
    <p:sldId id="303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6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  <p:sldId id="360" r:id="rId67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0" Type="http://schemas.openxmlformats.org/officeDocument/2006/relationships/tableStyles" Target="tableStyles.xml"/><Relationship Id="rId7" Type="http://schemas.openxmlformats.org/officeDocument/2006/relationships/slide" Target="slides/slide5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2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r>
              <a:rPr lang="en-US" altLang="zh-CN" dirty="0"/>
              <a:t>But this</a:t>
            </a:r>
            <a:r>
              <a:rPr lang="en-US" altLang="zh-CN" baseline="0" dirty="0"/>
              <a:t> is only a hypothesis. Few have actually explicitly compared </a:t>
            </a:r>
            <a:r>
              <a:rPr lang="en-US" altLang="zh-CN" baseline="0" dirty="0" err="1"/>
              <a:t>microevolutionary</a:t>
            </a:r>
            <a:r>
              <a:rPr lang="en-US" altLang="zh-CN" baseline="0" dirty="0"/>
              <a:t> and </a:t>
            </a:r>
            <a:r>
              <a:rPr lang="en-US" altLang="zh-CN" baseline="0" dirty="0" err="1"/>
              <a:t>macroevolutionary</a:t>
            </a:r>
            <a:r>
              <a:rPr lang="en-US" altLang="zh-CN" baseline="0" dirty="0"/>
              <a:t> data to determine whether they are consistent with each other. Are they really compatible?</a:t>
            </a:r>
            <a:endParaRPr lang="en-US" altLang="zh-CN" dirty="0"/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indent="0" algn="r"/>
            <a:fld id="{9A0DB2DC-4C9A-4742-B13C-FB6460FD3503}" type="slidenum">
              <a:rPr lang="en-US" altLang="zh-CN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en-US" dirty="0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indent="0" algn="r"/>
            <a:fld id="{9A0DB2DC-4C9A-4742-B13C-FB6460FD3503}" type="slidenum">
              <a:rPr lang="en-US" altLang="en-US" sz="1200"/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338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en-US" dirty="0"/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indent="0" algn="r"/>
            <a:fld id="{9A0DB2DC-4C9A-4742-B13C-FB6460FD3503}" type="slidenum">
              <a:rPr lang="en-US" altLang="en-US" sz="1200"/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4818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r>
              <a:rPr lang="en-US" altLang="en-US" dirty="0"/>
              <a:t>Perhaps headlines from Kingsolver’s</a:t>
            </a:r>
            <a:r>
              <a:rPr lang="en-US" altLang="en-US" baseline="0" dirty="0"/>
              <a:t> paper?</a:t>
            </a:r>
            <a:endParaRPr lang="en-US" altLang="en-US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indent="0" algn="r"/>
            <a:fld id="{9A0DB2DC-4C9A-4742-B13C-FB6460FD3503}" type="slidenum">
              <a:rPr lang="en-US" altLang="en-US" sz="1200"/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4274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en-US" dirty="0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indent="0" algn="r"/>
            <a:fld id="{9A0DB2DC-4C9A-4742-B13C-FB6460FD3503}" type="slidenum">
              <a:rPr lang="en-US" altLang="en-US" sz="1200"/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jpe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jpeg"/><Relationship Id="rId2" Type="http://schemas.openxmlformats.org/officeDocument/2006/relationships/image" Target="../media/image19.GIF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36775"/>
            <a:ext cx="7886700" cy="1325563"/>
          </a:xfrm>
        </p:spPr>
        <p:txBody>
          <a:bodyPr>
            <a:normAutofit fontScale="90000"/>
          </a:bodyPr>
          <a:p>
            <a:r>
              <a:rPr lang="" altLang="en-US"/>
              <a:t>Do conflicts exist between micro and macroevolution? If so, what are they?</a:t>
            </a:r>
            <a:br>
              <a:rPr lang="" altLang="en-US"/>
            </a:br>
            <a:br>
              <a:rPr lang="" altLang="en-US"/>
            </a:br>
            <a:r>
              <a:rPr lang="" altLang="en-US"/>
              <a:t>pollev.com/josefuyeda941</a:t>
            </a:r>
            <a:endParaRPr lang="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5" name="Picture 4" descr="http://biology.mcgill.ca/faculty/hendry/finchcomparison_files/image0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11250" cy="560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endParaRPr lang="en-US" altLang="en-US" kern="120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 anchorCtr="0"/>
          <a:p>
            <a:pPr defTabSz="914400"/>
            <a:endParaRPr lang="en-US" altLang="en-US" kern="1200"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pic>
        <p:nvPicPr>
          <p:cNvPr id="1945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Picture 4" descr="http://biology.mcgill.ca/faculty/hendry/finchcomparison_files/image0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1250" cy="560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Picture 4" descr="http://upload.wikimedia.org/wikipedia/commons/thumb/9/93/Human.svg/200px-Human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 flipV="1">
            <a:off x="1143000" y="1027113"/>
            <a:ext cx="952500" cy="11382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20483" name="Picture 17" descr="http://biology.mcgill.ca/faculty/hendry/finchcomparison_files/image0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11250" cy="560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7" name="Picture 2" descr="http://www.busteryork.com/wp-content/uploads/2009/03/housefly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4050" y="4235450"/>
            <a:ext cx="1905000" cy="13906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21508" name="Picture 17" descr="http://biology.mcgill.ca/faculty/hendry/finchcomparison_files/image00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11250" cy="560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0" name="Picture 4" descr="http://www.learningpage.com/images/clipart/zoo_animals/images/lp_za_ff_img02_elephan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0" y="762000"/>
            <a:ext cx="1535113" cy="100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Picture 17" descr="http://biology.mcgill.ca/faculty/hendry/finchcomparison_files/image0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11250" cy="560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defTabSz="914400">
              <a:buNone/>
            </a:pPr>
            <a:r>
              <a:rPr lang="en-US" kern="1200" dirty="0">
                <a:latin typeface="Calibri" charset="0"/>
                <a:ea typeface="+mj-ea"/>
                <a:cs typeface="Aharoni" pitchFamily="2" charset="-79"/>
              </a:rPr>
              <a:t>The Breeder’s Equation</a:t>
            </a:r>
            <a:endParaRPr lang="en-US" kern="1200" dirty="0">
              <a:latin typeface="Calibri" charset="0"/>
              <a:ea typeface="+mj-ea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 wrap="square" lIns="91440" tIns="45720" rIns="91440" bIns="45720" anchor="t" anchorCtr="0"/>
          <a:p>
            <a:pPr marL="457200" lvl="1" indent="0" algn="ctr" defTabSz="914400">
              <a:buFont typeface="Arial" panose="020B0604020202020204" pitchFamily="34" charset="0"/>
              <a:buNone/>
            </a:pPr>
            <a:r>
              <a:rPr lang="el-GR" altLang="x-none" sz="6000" i="1" kern="1200" dirty="0">
                <a:latin typeface="Calibri" charset="0"/>
                <a:ea typeface="Ubuntu" panose="020B0604030602030204" charset="0"/>
                <a:cs typeface="+mn-cs"/>
                <a:sym typeface="Arial" panose="020B0604020202020204" pitchFamily="34" charset="0"/>
              </a:rPr>
              <a:t>Δ</a:t>
            </a:r>
            <a:r>
              <a:rPr lang="en-US" sz="6000" i="1" kern="1200" dirty="0">
                <a:latin typeface="Calibri" charset="0"/>
                <a:ea typeface="Ubuntu" panose="020B0604030602030204" charset="0"/>
                <a:cs typeface="+mn-cs"/>
                <a:sym typeface="Arial" panose="020B0604020202020204" pitchFamily="34" charset="0"/>
              </a:rPr>
              <a:t>z = </a:t>
            </a:r>
            <a:r>
              <a:rPr lang="zh-CN" altLang="en-US" sz="6000" kern="1200" dirty="0">
                <a:latin typeface="Arial" panose="020B0604020202020204" pitchFamily="34" charset="0"/>
                <a:ea typeface="Ubuntu" panose="020B0604030602030204" charset="0"/>
                <a:cs typeface="SimSun" charset="0"/>
              </a:rPr>
              <a:t>V</a:t>
            </a:r>
            <a:r>
              <a:rPr lang="zh-CN" altLang="en-US" sz="6000" kern="1200" baseline="-25000" dirty="0">
                <a:latin typeface="Arial" panose="020B0604020202020204" pitchFamily="34" charset="0"/>
                <a:ea typeface="Ubuntu" panose="020B0604030602030204" charset="0"/>
                <a:cs typeface="SimSun" charset="0"/>
              </a:rPr>
              <a:t>G</a:t>
            </a:r>
            <a:r>
              <a:rPr lang="zh-CN" altLang="en-US" sz="6000" kern="1200" dirty="0">
                <a:latin typeface="Arial" panose="020B0604020202020204" pitchFamily="34" charset="0"/>
                <a:ea typeface="Ubuntu" panose="020B0604030602030204" charset="0"/>
                <a:cs typeface="SimSun" charset="0"/>
              </a:rPr>
              <a:t>*β</a:t>
            </a:r>
            <a:endParaRPr lang="zh-CN" altLang="en-US" sz="6000" kern="1200" dirty="0">
              <a:latin typeface="Arial" panose="020B0604020202020204" pitchFamily="34" charset="0"/>
              <a:ea typeface="SimSun" charset="0"/>
              <a:cs typeface="+mn-cs"/>
            </a:endParaRPr>
          </a:p>
        </p:txBody>
      </p:sp>
      <p:sp>
        <p:nvSpPr>
          <p:cNvPr id="24579" name="Text Box 1"/>
          <p:cNvSpPr txBox="1"/>
          <p:nvPr/>
        </p:nvSpPr>
        <p:spPr>
          <a:xfrm>
            <a:off x="2505075" y="2447925"/>
            <a:ext cx="1603375" cy="6461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/>
            <a:r>
              <a:rPr lang="en-US" altLang="en-US" b="1">
                <a:solidFill>
                  <a:schemeClr val="tx1"/>
                </a:solidFill>
                <a:latin typeface="Ubuntu" panose="020B0604030602030204" charset="0"/>
                <a:cs typeface="Ubuntu" panose="020B0604030602030204" charset="0"/>
              </a:rPr>
              <a:t>Response to selection</a:t>
            </a:r>
            <a:endParaRPr lang="en-US" altLang="en-US" b="1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Ubuntu" panose="020B0604030602030204" charset="0"/>
            </a:endParaRPr>
          </a:p>
        </p:txBody>
      </p:sp>
      <p:sp>
        <p:nvSpPr>
          <p:cNvPr id="24580" name="Text Box 3"/>
          <p:cNvSpPr txBox="1"/>
          <p:nvPr/>
        </p:nvSpPr>
        <p:spPr>
          <a:xfrm>
            <a:off x="4543425" y="2359025"/>
            <a:ext cx="1200150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/>
            <a:r>
              <a:rPr lang="en-US" altLang="en-US" b="1">
                <a:solidFill>
                  <a:schemeClr val="tx1"/>
                </a:solidFill>
                <a:latin typeface="Ubuntu" panose="020B0604030602030204" charset="0"/>
                <a:cs typeface="Ubuntu" panose="020B0604030602030204" charset="0"/>
              </a:rPr>
              <a:t>Genetic variance for trait</a:t>
            </a:r>
            <a:endParaRPr lang="en-US" altLang="en-US" b="1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Ubuntu" panose="020B0604030602030204" charset="0"/>
            </a:endParaRPr>
          </a:p>
        </p:txBody>
      </p:sp>
      <p:sp>
        <p:nvSpPr>
          <p:cNvPr id="24581" name="Text Box 4"/>
          <p:cNvSpPr txBox="1"/>
          <p:nvPr/>
        </p:nvSpPr>
        <p:spPr>
          <a:xfrm>
            <a:off x="5873750" y="2359025"/>
            <a:ext cx="2544763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/>
            <a:r>
              <a:rPr lang="en-US" altLang="en-US" b="1">
                <a:solidFill>
                  <a:schemeClr val="tx1"/>
                </a:solidFill>
                <a:latin typeface="Ubuntu" panose="020B0604030602030204" charset="0"/>
                <a:cs typeface="Ubuntu" panose="020B0604030602030204" charset="0"/>
              </a:rPr>
              <a:t>Selection gradient (slope of adaptive landscape)</a:t>
            </a:r>
            <a:endParaRPr lang="en-US" altLang="en-US" b="1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Ubuntu" panose="020B06040306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r>
              <a:rPr lang="en-US" altLang="en-US" kern="1200">
                <a:latin typeface="Ubuntu" panose="020B0604030602030204" charset="0"/>
                <a:ea typeface="+mj-ea"/>
                <a:cs typeface="Aharoni" pitchFamily="2" charset="-79"/>
              </a:rPr>
              <a:t>Genetic Drift (BM)</a:t>
            </a:r>
            <a:endParaRPr lang="en-US" altLang="en-US" kern="120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79375" y="1295400"/>
            <a:ext cx="8607425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lvl="1" indent="0" algn="ctr" rtl="0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l-GR" altLang="x-none" sz="6000" i="1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  <a:sym typeface="Arial" panose="020B0604020202020204" pitchFamily="34" charset="0"/>
              </a:rPr>
              <a:t>Δ</a:t>
            </a:r>
            <a:r>
              <a:rPr lang="en-US" sz="6000" i="1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  <a:sym typeface="Arial" panose="020B0604020202020204" pitchFamily="34" charset="0"/>
              </a:rPr>
              <a:t>z </a:t>
            </a:r>
            <a:r>
              <a:rPr lang="en-US" altLang="en-US" sz="6000" i="1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  <a:sym typeface="Arial" panose="020B0604020202020204" pitchFamily="34" charset="0"/>
              </a:rPr>
              <a:t>= </a:t>
            </a:r>
            <a:r>
              <a:rPr lang="en-US" altLang="en-US" sz="6000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  <a:sym typeface="Arial" panose="020B0604020202020204" pitchFamily="34" charset="0"/>
              </a:rPr>
              <a:t>sqrt(</a:t>
            </a:r>
            <a:r>
              <a:rPr lang="zh-CN" altLang="en-US" sz="6000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</a:rPr>
              <a:t>V</a:t>
            </a:r>
            <a:r>
              <a:rPr lang="zh-CN" altLang="en-US" sz="6000" baseline="-25000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</a:rPr>
              <a:t>G</a:t>
            </a:r>
            <a:r>
              <a:rPr lang="en-US" altLang="zh-CN" sz="6000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</a:rPr>
              <a:t>/Ne) * dW</a:t>
            </a:r>
            <a:endParaRPr lang="en-US" altLang="zh-CN" sz="6000" dirty="0">
              <a:solidFill>
                <a:schemeClr val="tx1"/>
              </a:solidFill>
              <a:latin typeface="Arial" panose="020B0604020202020204" pitchFamily="34" charset="0"/>
              <a:ea typeface="Ubuntu" panose="020B0604030602030204" charset="0"/>
              <a:cs typeface="Ubuntu" panose="020B06040306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r>
              <a:rPr lang="en-US" altLang="en-US" kern="1200">
                <a:latin typeface="Ubuntu" panose="020B0604030602030204" charset="0"/>
                <a:ea typeface="+mj-ea"/>
                <a:cs typeface="Aharoni" pitchFamily="2" charset="-79"/>
              </a:rPr>
              <a:t>Both processes together (OU)</a:t>
            </a:r>
            <a:endParaRPr lang="en-US" altLang="en-US" kern="120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13030" y="1769110"/>
            <a:ext cx="8916988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lvl="1" indent="0" algn="ctr" rtl="0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l-GR" altLang="x-none" sz="5400" i="1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  <a:sym typeface="Arial" panose="020B0604020202020204" pitchFamily="34" charset="0"/>
              </a:rPr>
              <a:t>Δ</a:t>
            </a:r>
            <a:r>
              <a:rPr lang="en-US" sz="5400" i="1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  <a:sym typeface="Arial" panose="020B0604020202020204" pitchFamily="34" charset="0"/>
              </a:rPr>
              <a:t>z </a:t>
            </a:r>
            <a:r>
              <a:rPr lang="en-US" altLang="zh-CN" sz="5400" i="1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  <a:sym typeface="Arial" panose="020B0604020202020204" pitchFamily="34" charset="0"/>
              </a:rPr>
              <a:t>= </a:t>
            </a:r>
            <a:r>
              <a:rPr lang="zh-CN" altLang="en-US" sz="5400" dirty="0">
                <a:solidFill>
                  <a:schemeClr val="tx1"/>
                </a:solidFill>
                <a:latin typeface="Arial" panose="020B0604020202020204" pitchFamily="34" charset="0"/>
                <a:cs typeface="SimSun" charset="0"/>
              </a:rPr>
              <a:t>V</a:t>
            </a:r>
            <a:r>
              <a:rPr lang="zh-CN" altLang="en-US" sz="5400" baseline="-25000" dirty="0">
                <a:solidFill>
                  <a:schemeClr val="tx1"/>
                </a:solidFill>
                <a:latin typeface="Arial" panose="020B0604020202020204" pitchFamily="34" charset="0"/>
                <a:cs typeface="SimSun" charset="0"/>
              </a:rPr>
              <a:t>G</a:t>
            </a:r>
            <a:r>
              <a:rPr lang="zh-CN" altLang="en-US" sz="5400" dirty="0">
                <a:solidFill>
                  <a:schemeClr val="tx1"/>
                </a:solidFill>
                <a:latin typeface="Arial" panose="020B0604020202020204" pitchFamily="34" charset="0"/>
                <a:cs typeface="SimSun" charset="0"/>
              </a:rPr>
              <a:t>β </a:t>
            </a:r>
            <a:r>
              <a:rPr lang="en-US" altLang="zh-CN" sz="5400" dirty="0">
                <a:solidFill>
                  <a:schemeClr val="tx1"/>
                </a:solidFill>
                <a:latin typeface="Arial" panose="020B0604020202020204" pitchFamily="34" charset="0"/>
                <a:cs typeface="SimSun" charset="0"/>
              </a:rPr>
              <a:t>+ </a:t>
            </a:r>
            <a:r>
              <a:rPr lang="en-US" altLang="zh-CN" sz="5400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  <a:sym typeface="Arial" panose="020B0604020202020204" pitchFamily="34" charset="0"/>
              </a:rPr>
              <a:t>sqrt(</a:t>
            </a:r>
            <a:r>
              <a:rPr lang="zh-CN" altLang="en-US" sz="5400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</a:rPr>
              <a:t>V</a:t>
            </a:r>
            <a:r>
              <a:rPr lang="zh-CN" altLang="en-US" sz="5400" baseline="-25000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</a:rPr>
              <a:t>G</a:t>
            </a:r>
            <a:r>
              <a:rPr lang="en-US" altLang="zh-CN" sz="5400" dirty="0">
                <a:solidFill>
                  <a:schemeClr val="tx1"/>
                </a:solidFill>
                <a:latin typeface="Arial" panose="020B0604020202020204" pitchFamily="34" charset="0"/>
                <a:cs typeface="Ubuntu" panose="020B0604030602030204" charset="0"/>
              </a:rPr>
              <a:t>/Ne) dW</a:t>
            </a:r>
            <a:endParaRPr lang="en-US" altLang="zh-CN" sz="5400" dirty="0">
              <a:solidFill>
                <a:schemeClr val="tx1"/>
              </a:solidFill>
              <a:latin typeface="Arial" panose="020B0604020202020204" pitchFamily="34" charset="0"/>
              <a:cs typeface="Ubuntu" panose="020B0604030602030204" charset="0"/>
            </a:endParaRPr>
          </a:p>
          <a:p>
            <a:pPr lvl="1" indent="0" algn="ctr" rtl="0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5400" dirty="0">
              <a:solidFill>
                <a:schemeClr val="tx1"/>
              </a:solidFill>
              <a:latin typeface="Arial" panose="020B0604020202020204" pitchFamily="34" charset="0"/>
              <a:cs typeface="Ubuntu" panose="020B0604030602030204" charset="0"/>
            </a:endParaRPr>
          </a:p>
          <a:p>
            <a:pPr lvl="1" indent="0" algn="ctr" rtl="0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5400" dirty="0">
              <a:solidFill>
                <a:schemeClr val="tx1"/>
              </a:solidFill>
              <a:latin typeface="Arial" panose="020B0604020202020204" pitchFamily="34" charset="0"/>
              <a:ea typeface="Ubuntu" panose="020B0604030602030204" charset="0"/>
              <a:cs typeface="Ubuntu" panose="020B06040306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4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588"/>
            <a:ext cx="7589838" cy="6875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endParaRPr lang="en-US" altLang="zh-CN" kern="120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pic>
        <p:nvPicPr>
          <p:cNvPr id="2867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0"/>
            <a:ext cx="7556500" cy="68453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The other side of the coin...Stasis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“Stasis is data”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Microevolutionary theory can explain punctuations, but can it explain stasis? </a:t>
            </a: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endParaRPr lang="en-US" altLang="zh-CN" kern="120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pic>
        <p:nvPicPr>
          <p:cNvPr id="29698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588"/>
            <a:ext cx="7564438" cy="685165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endParaRPr lang="en-US" altLang="zh-CN" kern="120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pic>
        <p:nvPicPr>
          <p:cNvPr id="30722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588"/>
            <a:ext cx="7564438" cy="685165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endParaRPr lang="en-US" altLang="zh-CN" kern="120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pic>
        <p:nvPicPr>
          <p:cNvPr id="31746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0"/>
            <a:ext cx="7559675" cy="6848475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endParaRPr lang="en-US" altLang="zh-CN" kern="120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pic>
        <p:nvPicPr>
          <p:cNvPr id="32770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88"/>
            <a:ext cx="7570788" cy="6859587"/>
          </a:xfrm>
        </p:spPr>
      </p:pic>
      <p:pic>
        <p:nvPicPr>
          <p:cNvPr id="3277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133600"/>
            <a:ext cx="2432050" cy="2432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0"/>
            <a:ext cx="9144000" cy="762000"/>
          </a:xfrm>
          <a:ln>
            <a:miter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fontAlgn="auto"/>
            <a:r>
              <a:rPr lang="en-US" sz="3600" strike="noStrike" noProof="1" dirty="0" smtClean="0"/>
              <a:t>The Paradox of Stasis </a:t>
            </a:r>
            <a:r>
              <a:rPr lang="en-US" sz="2700" strike="noStrike" noProof="1" dirty="0" smtClean="0">
                <a:solidFill>
                  <a:srgbClr val="E46A6B"/>
                </a:solidFill>
              </a:rPr>
              <a:t>(Hansen &amp; </a:t>
            </a:r>
            <a:r>
              <a:rPr lang="en-US" sz="2700" strike="noStrike" noProof="1" dirty="0" err="1" smtClean="0">
                <a:solidFill>
                  <a:srgbClr val="E46A6B"/>
                </a:solidFill>
              </a:rPr>
              <a:t>Houle</a:t>
            </a:r>
            <a:r>
              <a:rPr lang="en-US" sz="2700" strike="noStrike" noProof="1" dirty="0" smtClean="0">
                <a:solidFill>
                  <a:srgbClr val="E46A6B"/>
                </a:solidFill>
              </a:rPr>
              <a:t> 2004)</a:t>
            </a:r>
            <a:r>
              <a:rPr lang="en-US" sz="3600" strike="noStrike" noProof="1" dirty="0" smtClean="0"/>
              <a:t>:</a:t>
            </a:r>
            <a:br>
              <a:rPr lang="en-US" sz="3600" dirty="0" smtClean="0"/>
            </a:br>
            <a:r>
              <a:rPr lang="en-US" sz="3600" strike="noStrike" noProof="1" dirty="0" smtClean="0"/>
              <a:t>Organisms seem to be able to evolve far more than they ever do</a:t>
            </a:r>
            <a:endParaRPr lang="en-US" sz="3600" strike="noStrike" noProof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9144000" cy="5105400"/>
          </a:xfrm>
          <a:ln>
            <a:miter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 fontAlgn="auto">
              <a:buNone/>
            </a:pPr>
            <a:r>
              <a:rPr lang="en-US" b="1" strike="noStrike" noProof="1" dirty="0" smtClean="0"/>
              <a:t>Empirical studies often find:</a:t>
            </a:r>
            <a:endParaRPr lang="en-US" b="1" strike="noStrike" noProof="1" dirty="0" smtClean="0"/>
          </a:p>
          <a:p>
            <a:pPr marL="457200" lvl="1" indent="0" fontAlgn="auto">
              <a:buNone/>
            </a:pPr>
            <a:r>
              <a:rPr lang="en-US" b="1" strike="noStrike" noProof="1" dirty="0" smtClean="0"/>
              <a:t>Strong (and often persistent) directional selection</a:t>
            </a:r>
            <a:endParaRPr lang="en-US" b="1" strike="noStrike" noProof="1" dirty="0" smtClean="0"/>
          </a:p>
          <a:p>
            <a:pPr marL="914400" lvl="2" indent="0" algn="r" fontAlgn="auto">
              <a:buNone/>
            </a:pPr>
            <a:r>
              <a:rPr lang="en-US" sz="1700" strike="noStrike" noProof="1" dirty="0" smtClean="0">
                <a:solidFill>
                  <a:srgbClr val="E46A6B"/>
                </a:solidFill>
              </a:rPr>
              <a:t>(Hereford et al. 2004, Morrissey &amp; Hadfield 2012)</a:t>
            </a:r>
            <a:endParaRPr lang="en-US" sz="1700" strike="noStrike" noProof="1" dirty="0" smtClean="0">
              <a:solidFill>
                <a:srgbClr val="E46A6B"/>
              </a:solidFill>
            </a:endParaRPr>
          </a:p>
          <a:p>
            <a:pPr marL="457200" lvl="1" indent="0" fontAlgn="auto">
              <a:buNone/>
            </a:pPr>
            <a:r>
              <a:rPr lang="en-US" b="1" strike="noStrike" noProof="1" dirty="0" smtClean="0"/>
              <a:t>High levels of additive genetic variance </a:t>
            </a:r>
            <a:endParaRPr lang="en-US" b="1" strike="noStrike" noProof="1" dirty="0" smtClean="0"/>
          </a:p>
          <a:p>
            <a:pPr marL="914400" lvl="2" indent="0" algn="r" fontAlgn="auto">
              <a:buNone/>
            </a:pPr>
            <a:r>
              <a:rPr lang="en-US" sz="1700" strike="noStrike" noProof="1" dirty="0" smtClean="0">
                <a:solidFill>
                  <a:srgbClr val="E46A6B"/>
                </a:solidFill>
              </a:rPr>
              <a:t>(</a:t>
            </a:r>
            <a:r>
              <a:rPr lang="en-US" sz="1700" strike="noStrike" noProof="1" dirty="0" err="1" smtClean="0">
                <a:solidFill>
                  <a:srgbClr val="E46A6B"/>
                </a:solidFill>
              </a:rPr>
              <a:t>Mousseau</a:t>
            </a:r>
            <a:r>
              <a:rPr lang="en-US" sz="1700" strike="noStrike" noProof="1" dirty="0" smtClean="0">
                <a:solidFill>
                  <a:srgbClr val="E46A6B"/>
                </a:solidFill>
              </a:rPr>
              <a:t> &amp; </a:t>
            </a:r>
            <a:r>
              <a:rPr lang="en-US" sz="1700" strike="noStrike" noProof="1" dirty="0" err="1" smtClean="0">
                <a:solidFill>
                  <a:srgbClr val="E46A6B"/>
                </a:solidFill>
              </a:rPr>
              <a:t>Roff</a:t>
            </a:r>
            <a:r>
              <a:rPr lang="en-US" sz="1700" strike="noStrike" noProof="1" dirty="0" smtClean="0">
                <a:solidFill>
                  <a:srgbClr val="E46A6B"/>
                </a:solidFill>
              </a:rPr>
              <a:t> 1987, </a:t>
            </a:r>
            <a:r>
              <a:rPr lang="en-US" sz="1700" strike="noStrike" noProof="1" dirty="0" err="1" smtClean="0">
                <a:solidFill>
                  <a:srgbClr val="E46A6B"/>
                </a:solidFill>
              </a:rPr>
              <a:t>Houle</a:t>
            </a:r>
            <a:r>
              <a:rPr lang="en-US" sz="1700" strike="noStrike" noProof="1" dirty="0" smtClean="0">
                <a:solidFill>
                  <a:srgbClr val="E46A6B"/>
                </a:solidFill>
              </a:rPr>
              <a:t> 1992)</a:t>
            </a:r>
            <a:endParaRPr lang="en-US" sz="2200" strike="noStrike" noProof="1" dirty="0" smtClean="0">
              <a:solidFill>
                <a:srgbClr val="E46A6B"/>
              </a:solidFill>
            </a:endParaRPr>
          </a:p>
          <a:p>
            <a:pPr marL="457200" lvl="1" indent="0" fontAlgn="auto">
              <a:buNone/>
            </a:pPr>
            <a:r>
              <a:rPr lang="en-US" b="1" strike="noStrike" noProof="1" dirty="0" smtClean="0"/>
              <a:t>Rapid evolutionary rates</a:t>
            </a:r>
            <a:endParaRPr lang="en-US" b="1" strike="noStrike" noProof="1" dirty="0" smtClean="0"/>
          </a:p>
          <a:p>
            <a:pPr marL="914400" lvl="2" indent="0" algn="r" fontAlgn="auto">
              <a:buNone/>
            </a:pPr>
            <a:r>
              <a:rPr lang="en-US" sz="1700" strike="noStrike" noProof="1" dirty="0" smtClean="0">
                <a:solidFill>
                  <a:srgbClr val="E46A6B"/>
                </a:solidFill>
              </a:rPr>
              <a:t>(Hendry &amp; </a:t>
            </a:r>
            <a:r>
              <a:rPr lang="en-US" sz="1700" strike="noStrike" noProof="1" dirty="0" err="1" smtClean="0">
                <a:solidFill>
                  <a:srgbClr val="E46A6B"/>
                </a:solidFill>
              </a:rPr>
              <a:t>Kinnison</a:t>
            </a:r>
            <a:r>
              <a:rPr lang="en-US" sz="1700" strike="noStrike" noProof="1" dirty="0" smtClean="0">
                <a:solidFill>
                  <a:srgbClr val="E46A6B"/>
                </a:solidFill>
              </a:rPr>
              <a:t> 1999, </a:t>
            </a:r>
            <a:r>
              <a:rPr lang="en-US" sz="1700" strike="noStrike" noProof="1" dirty="0" err="1" smtClean="0">
                <a:solidFill>
                  <a:srgbClr val="E46A6B"/>
                </a:solidFill>
              </a:rPr>
              <a:t>Kinnison</a:t>
            </a:r>
            <a:r>
              <a:rPr lang="en-US" sz="1700" strike="noStrike" noProof="1" dirty="0" smtClean="0">
                <a:solidFill>
                  <a:srgbClr val="E46A6B"/>
                </a:solidFill>
              </a:rPr>
              <a:t> &amp; Hendry 2002)</a:t>
            </a:r>
            <a:endParaRPr lang="en-US" sz="1700" strike="noStrike" noProof="1" dirty="0" smtClean="0">
              <a:solidFill>
                <a:srgbClr val="E46A6B"/>
              </a:solidFill>
            </a:endParaRPr>
          </a:p>
          <a:p>
            <a:pPr fontAlgn="auto"/>
            <a:endParaRPr lang="en-US" strike="noStrike" noProof="1" dirty="0" smtClean="0"/>
          </a:p>
          <a:p>
            <a:pPr marL="0" indent="0" algn="ctr" fontAlgn="auto">
              <a:buNone/>
            </a:pPr>
            <a:r>
              <a:rPr lang="en-US" b="1" strike="noStrike" noProof="1" dirty="0" smtClean="0"/>
              <a:t>…yet stasis in the fossil record </a:t>
            </a:r>
            <a:endParaRPr lang="en-US" b="1" strike="noStrike" noProof="1" dirty="0" smtClean="0"/>
          </a:p>
          <a:p>
            <a:pPr marL="0" indent="0" algn="ctr" fontAlgn="auto">
              <a:buNone/>
            </a:pPr>
            <a:r>
              <a:rPr lang="en-US" sz="1900" strike="noStrike" noProof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						   </a:t>
            </a:r>
            <a:r>
              <a:rPr lang="en-US" sz="1900" strike="noStrike" noProof="1" dirty="0" smtClean="0">
                <a:solidFill>
                  <a:srgbClr val="E46A6B"/>
                </a:solidFill>
              </a:rPr>
              <a:t>(</a:t>
            </a:r>
            <a:r>
              <a:rPr lang="en-US" sz="1900" strike="noStrike" noProof="1" dirty="0" err="1" smtClean="0">
                <a:solidFill>
                  <a:srgbClr val="E46A6B"/>
                </a:solidFill>
              </a:rPr>
              <a:t>Gingerich</a:t>
            </a:r>
            <a:r>
              <a:rPr lang="en-US" sz="1900" strike="noStrike" noProof="1" dirty="0" smtClean="0">
                <a:solidFill>
                  <a:srgbClr val="E46A6B"/>
                </a:solidFill>
              </a:rPr>
              <a:t> 1983, 2002)</a:t>
            </a:r>
            <a:endParaRPr lang="en-US" strike="noStrike" noProof="1" dirty="0" smtClean="0">
              <a:solidFill>
                <a:srgbClr val="E46A6B"/>
              </a:solidFill>
            </a:endParaRPr>
          </a:p>
          <a:p>
            <a:pPr fontAlgn="auto">
              <a:buFont typeface="Arial" panose="020B0604020202020204" pitchFamily="34" charset="0"/>
              <a:buChar char="•"/>
            </a:pPr>
            <a:endParaRPr lang="en-US" sz="3600" strike="noStrike" noProof="1" dirty="0" smtClean="0"/>
          </a:p>
          <a:p>
            <a:pPr fontAlgn="auto"/>
            <a:endParaRPr lang="en-US" sz="2000" strike="noStrike" noProof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charRg st="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0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charRg st="30" end="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2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charRg st="82" end="1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32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charRg st="132" end="1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74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charRg st="174" end="2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09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charRg st="209" end="2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34" end="2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charRg st="234" end="2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84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charRg st="284" end="3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18" end="3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charRg st="318" end="3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4" descr="http://biology.mcgill.ca/faculty/hendry/finchcomparison_files/image0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2225"/>
            <a:ext cx="1111250" cy="558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6081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685800"/>
            <a:ext cx="7543800" cy="754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315200" y="5867400"/>
            <a:ext cx="3124200" cy="70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en-US" sz="2000" b="1" noProof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Uyeda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 et al., </a:t>
            </a:r>
            <a:endParaRPr lang="en-US" sz="2000" b="1" noProof="1" dirty="0" smtClean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pPr fontAlgn="auto"/>
            <a:r>
              <a:rPr lang="en-US" sz="2000" b="1" i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PNAS, 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2011</a:t>
            </a:r>
            <a:endParaRPr lang="en-US" sz="2000" b="1" noProof="1" dirty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710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85800"/>
            <a:ext cx="7543800" cy="7543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6" name="Picture 4" descr="http://biology.mcgill.ca/faculty/hendry/finchcomparison_files/image0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51250"/>
            <a:ext cx="927100" cy="46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4" descr="http://biology.mcgill.ca/faculty/hendry/finchcomparison_files/image0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622675"/>
            <a:ext cx="984250" cy="4953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1993900" y="3889375"/>
            <a:ext cx="609600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09" name="TextBox 7"/>
          <p:cNvSpPr txBox="1"/>
          <p:nvPr/>
        </p:nvSpPr>
        <p:spPr>
          <a:xfrm>
            <a:off x="1787525" y="3200400"/>
            <a:ext cx="1504950" cy="4619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/>
            <a:r>
              <a:rPr lang="en-US" altLang="en-US" sz="2400" b="1" dirty="0">
                <a:solidFill>
                  <a:schemeClr val="bg1"/>
                </a:solidFill>
                <a:latin typeface="Calibri" charset="0"/>
              </a:rPr>
              <a:t>2 years</a:t>
            </a:r>
            <a:endParaRPr lang="en-US" altLang="en-US" sz="2400" b="1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81900" y="6103938"/>
            <a:ext cx="3124200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en-US" sz="2000" b="1" noProof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Uyeda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 et al., </a:t>
            </a:r>
            <a:endParaRPr lang="en-US" sz="2000" b="1" noProof="1" dirty="0" smtClean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pPr fontAlgn="auto"/>
            <a:r>
              <a:rPr lang="en-US" sz="2000" b="1" i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PNAS, 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2011</a:t>
            </a:r>
            <a:endParaRPr lang="en-US" sz="2000" b="1" noProof="1" dirty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8129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685800"/>
            <a:ext cx="7543800" cy="7543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0" name="Picture 6" descr="http://i106.photobucket.com/albums/m247/NekoD3m0n/evolution/fossil-hominid-sku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4076700"/>
            <a:ext cx="811213" cy="1293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6" descr="http://i106.photobucket.com/albums/m247/NekoD3m0n/evolution/fossil-hominid-sku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3810000"/>
            <a:ext cx="977900" cy="15605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735138" y="4724400"/>
            <a:ext cx="3532188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3" name="TextBox 7"/>
          <p:cNvSpPr txBox="1"/>
          <p:nvPr/>
        </p:nvSpPr>
        <p:spPr>
          <a:xfrm>
            <a:off x="2689225" y="4262438"/>
            <a:ext cx="2349500" cy="4619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/>
            <a:r>
              <a:rPr lang="en-US" altLang="en-US" sz="2400" b="1" dirty="0">
                <a:solidFill>
                  <a:schemeClr val="bg1"/>
                </a:solidFill>
                <a:latin typeface="Calibri" charset="0"/>
              </a:rPr>
              <a:t>800,000 years</a:t>
            </a:r>
            <a:endParaRPr lang="en-US" altLang="en-US" sz="2400" b="1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1900" y="6103938"/>
            <a:ext cx="3124200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en-US" sz="2000" b="1" noProof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Uyeda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 et al., </a:t>
            </a:r>
            <a:endParaRPr lang="en-US" sz="2000" b="1" noProof="1" dirty="0" smtClean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pPr fontAlgn="auto"/>
            <a:r>
              <a:rPr lang="en-US" sz="2000" b="1" i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PNAS, 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2011</a:t>
            </a:r>
            <a:endParaRPr lang="en-US" sz="2000" b="1" noProof="1" dirty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9153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685800"/>
            <a:ext cx="7543800" cy="75438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2679700" y="5140325"/>
            <a:ext cx="3282950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55" name="TextBox 12"/>
          <p:cNvSpPr txBox="1"/>
          <p:nvPr/>
        </p:nvSpPr>
        <p:spPr>
          <a:xfrm>
            <a:off x="3657600" y="4572000"/>
            <a:ext cx="23495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/>
            <a:r>
              <a:rPr lang="en-US" altLang="en-US" sz="2400" b="1" dirty="0">
                <a:solidFill>
                  <a:schemeClr val="bg1"/>
                </a:solidFill>
                <a:latin typeface="Ubuntu" panose="020B0604030602030204" charset="0"/>
              </a:rPr>
              <a:t>332.4 my</a:t>
            </a:r>
            <a:endParaRPr lang="en-US" altLang="en-US" sz="2400" b="1" dirty="0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pic>
        <p:nvPicPr>
          <p:cNvPr id="49156" name="Picture 4" descr="http://www.dkimages.com/discover/previews/852/750053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38" y="4572000"/>
            <a:ext cx="1711325" cy="1141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7" name="Picture 6" descr="http://www.dungevalley.co.uk/Animals/Shrew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38" y="4873625"/>
            <a:ext cx="928687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8" name="TextBox 21"/>
          <p:cNvSpPr txBox="1"/>
          <p:nvPr/>
        </p:nvSpPr>
        <p:spPr>
          <a:xfrm>
            <a:off x="6115050" y="457200"/>
            <a:ext cx="895350" cy="369888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 anchorCtr="0">
            <a:spAutoFit/>
          </a:bodyPr>
          <a:p>
            <a:pPr indent="0"/>
            <a:endParaRPr lang="en-US" altLang="en-US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6553200" y="4376738"/>
            <a:ext cx="104775" cy="1016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Ephemeral divergence model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468755"/>
            <a:ext cx="5276850" cy="1911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405" y="1468755"/>
            <a:ext cx="2606675" cy="37014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220460" y="4753610"/>
            <a:ext cx="4578985" cy="1325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>
                    <a:lumMod val="85000"/>
                  </a:schemeClr>
                </a:solidFill>
                <a:latin typeface="Cabin" panose="020B0803050202020004" charset="0"/>
                <a:ea typeface="+mj-ea"/>
                <a:cs typeface="Cabin" panose="020B0803050202020004" charset="0"/>
              </a:defRPr>
            </a:lvl1pPr>
          </a:lstStyle>
          <a:p>
            <a:r>
              <a:rPr lang="en-US" altLang="en-US" sz="2800">
                <a:solidFill>
                  <a:schemeClr val="tx1"/>
                </a:solidFill>
              </a:rPr>
              <a:t>Doug Futuyma</a:t>
            </a:r>
            <a:endParaRPr lang="en-US" altLang="en-US" sz="280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" y="3521710"/>
            <a:ext cx="2812415" cy="2671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070" y="3639185"/>
            <a:ext cx="2805430" cy="307721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28650" y="6079490"/>
            <a:ext cx="2237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related: Ephemeral </a:t>
            </a:r>
            <a:endParaRPr lang="" altLang="en-US"/>
          </a:p>
          <a:p>
            <a:r>
              <a:rPr lang="" altLang="en-US"/>
              <a:t>speciation</a:t>
            </a:r>
            <a:endParaRPr lang="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0177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685800"/>
            <a:ext cx="7543800" cy="7543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78" name="Picture 6" descr="http://s3.amazonaws.com/readers/2010/12/16/bluewhale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75" y="4419600"/>
            <a:ext cx="1587500" cy="1284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79" name="Picture 10" descr="http://farm2.staticflickr.com/1357/1049371622_223f055d0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5" y="4625975"/>
            <a:ext cx="1168400" cy="835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Oval 9"/>
          <p:cNvSpPr>
            <a:spLocks noChangeAspect="1"/>
          </p:cNvSpPr>
          <p:nvPr/>
        </p:nvSpPr>
        <p:spPr>
          <a:xfrm>
            <a:off x="6542088" y="849313"/>
            <a:ext cx="104775" cy="10318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12" name="TextBox 11"/>
          <p:cNvSpPr txBox="1"/>
          <p:nvPr/>
        </p:nvSpPr>
        <p:spPr>
          <a:xfrm>
            <a:off x="7581900" y="6103938"/>
            <a:ext cx="3124200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en-US" sz="2000" b="1" noProof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Uyeda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 et al., </a:t>
            </a:r>
            <a:endParaRPr lang="en-US" sz="2000" b="1" noProof="1" dirty="0" smtClean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pPr fontAlgn="auto"/>
            <a:r>
              <a:rPr lang="en-US" sz="2000" b="1" i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PNAS, 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2011</a:t>
            </a:r>
            <a:endParaRPr lang="en-US" sz="2000" b="1" noProof="1" dirty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86000" y="5129213"/>
            <a:ext cx="3001963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83" name="TextBox 15"/>
          <p:cNvSpPr txBox="1"/>
          <p:nvPr/>
        </p:nvSpPr>
        <p:spPr>
          <a:xfrm>
            <a:off x="3213100" y="4560888"/>
            <a:ext cx="23495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/>
            <a:r>
              <a:rPr lang="en-US" altLang="en-US" sz="2400" b="1" dirty="0">
                <a:solidFill>
                  <a:schemeClr val="bg1"/>
                </a:solidFill>
                <a:latin typeface="Ubuntu" panose="020B0604030602030204" charset="0"/>
              </a:rPr>
              <a:t>332.4 my</a:t>
            </a:r>
            <a:endParaRPr lang="en-US" altLang="en-US" sz="2400" b="1" dirty="0">
              <a:solidFill>
                <a:schemeClr val="bg1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extBox 5"/>
          <p:cNvSpPr txBox="1"/>
          <p:nvPr/>
        </p:nvSpPr>
        <p:spPr>
          <a:xfrm>
            <a:off x="7581900" y="6103938"/>
            <a:ext cx="3124200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en-US" sz="2000" b="1" noProof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Uyeda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 et al., </a:t>
            </a:r>
            <a:endParaRPr lang="en-US" sz="2000" b="1" noProof="1" dirty="0" smtClean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pPr fontAlgn="auto"/>
            <a:r>
              <a:rPr lang="en-US" sz="2000" b="1" i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PNAS, 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2011</a:t>
            </a:r>
            <a:endParaRPr lang="en-US" sz="2000" b="1" noProof="1" dirty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pic>
        <p:nvPicPr>
          <p:cNvPr id="51202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685800"/>
            <a:ext cx="7543800" cy="7543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extBox 5"/>
          <p:cNvSpPr txBox="1"/>
          <p:nvPr/>
        </p:nvSpPr>
        <p:spPr>
          <a:xfrm>
            <a:off x="7505700" y="5951538"/>
            <a:ext cx="3124200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en-US" sz="2000" b="1" noProof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Uyeda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 et al., </a:t>
            </a:r>
            <a:endParaRPr lang="en-US" sz="2000" b="1" noProof="1" dirty="0" smtClean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pPr fontAlgn="auto"/>
            <a:r>
              <a:rPr lang="en-US" sz="2000" b="1" i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PNAS, 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2011</a:t>
            </a:r>
            <a:endParaRPr lang="en-US" sz="2000" b="1" noProof="1" dirty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pic>
        <p:nvPicPr>
          <p:cNvPr id="52226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685800"/>
            <a:ext cx="7543800" cy="7543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extBox 4"/>
          <p:cNvSpPr txBox="1"/>
          <p:nvPr/>
        </p:nvSpPr>
        <p:spPr>
          <a:xfrm>
            <a:off x="7505700" y="5951538"/>
            <a:ext cx="3124200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en-US" sz="2000" b="1" noProof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Uyeda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 et al., </a:t>
            </a:r>
            <a:endParaRPr lang="en-US" sz="2000" b="1" noProof="1" dirty="0" smtClean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pPr fontAlgn="auto"/>
            <a:r>
              <a:rPr lang="en-US" sz="2000" b="1" i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PNAS, 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2011</a:t>
            </a:r>
            <a:endParaRPr lang="en-US" sz="2000" b="1" noProof="1" dirty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pic>
        <p:nvPicPr>
          <p:cNvPr id="53250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685800"/>
            <a:ext cx="7543800" cy="7543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5297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685800"/>
            <a:ext cx="7543800" cy="75438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Group 6"/>
          <p:cNvGrpSpPr/>
          <p:nvPr/>
        </p:nvGrpSpPr>
        <p:grpSpPr>
          <a:xfrm>
            <a:off x="-304800" y="-457200"/>
            <a:ext cx="6972300" cy="6972300"/>
            <a:chOff x="647700" y="-381000"/>
            <a:chExt cx="6972300" cy="6972300"/>
          </a:xfrm>
        </p:grpSpPr>
        <p:sp>
          <p:nvSpPr>
            <p:cNvPr id="6" name="Freeform 5"/>
            <p:cNvSpPr/>
            <p:nvPr/>
          </p:nvSpPr>
          <p:spPr>
            <a:xfrm>
              <a:off x="4600575" y="2286000"/>
              <a:ext cx="2160588" cy="887413"/>
            </a:xfrm>
            <a:custGeom>
              <a:avLst/>
              <a:gdLst>
                <a:gd name="connsiteX0" fmla="*/ 275771 w 2160814"/>
                <a:gd name="connsiteY0" fmla="*/ 586013 h 887185"/>
                <a:gd name="connsiteX1" fmla="*/ 1026885 w 2160814"/>
                <a:gd name="connsiteY1" fmla="*/ 542471 h 887185"/>
                <a:gd name="connsiteX2" fmla="*/ 1005114 w 2160814"/>
                <a:gd name="connsiteY2" fmla="*/ 531585 h 887185"/>
                <a:gd name="connsiteX3" fmla="*/ 2028371 w 2160814"/>
                <a:gd name="connsiteY3" fmla="*/ 41728 h 887185"/>
                <a:gd name="connsiteX4" fmla="*/ 1799771 w 2160814"/>
                <a:gd name="connsiteY4" fmla="*/ 781956 h 887185"/>
                <a:gd name="connsiteX5" fmla="*/ 254000 w 2160814"/>
                <a:gd name="connsiteY5" fmla="*/ 673099 h 887185"/>
                <a:gd name="connsiteX6" fmla="*/ 275771 w 2160814"/>
                <a:gd name="connsiteY6" fmla="*/ 586013 h 88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814" h="887185">
                  <a:moveTo>
                    <a:pt x="275771" y="586013"/>
                  </a:moveTo>
                  <a:cubicBezTo>
                    <a:pt x="404585" y="564242"/>
                    <a:pt x="905328" y="551542"/>
                    <a:pt x="1026885" y="542471"/>
                  </a:cubicBezTo>
                  <a:cubicBezTo>
                    <a:pt x="1148442" y="533400"/>
                    <a:pt x="838200" y="615042"/>
                    <a:pt x="1005114" y="531585"/>
                  </a:cubicBezTo>
                  <a:cubicBezTo>
                    <a:pt x="1172028" y="448128"/>
                    <a:pt x="1895928" y="0"/>
                    <a:pt x="2028371" y="41728"/>
                  </a:cubicBezTo>
                  <a:cubicBezTo>
                    <a:pt x="2160814" y="83457"/>
                    <a:pt x="2095500" y="676727"/>
                    <a:pt x="1799771" y="781956"/>
                  </a:cubicBezTo>
                  <a:cubicBezTo>
                    <a:pt x="1504042" y="887185"/>
                    <a:pt x="508000" y="707570"/>
                    <a:pt x="254000" y="673099"/>
                  </a:cubicBezTo>
                  <a:cubicBezTo>
                    <a:pt x="0" y="638628"/>
                    <a:pt x="146957" y="607784"/>
                    <a:pt x="275771" y="586013"/>
                  </a:cubicBez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trike="noStrike" noProof="1"/>
            </a:p>
          </p:txBody>
        </p:sp>
        <p:pic>
          <p:nvPicPr>
            <p:cNvPr id="55300" name="Picture 2" descr="http://www.istockphoto.com/file_thumbview_approve/9448710/2/istockphoto_9448710-cartoon-hunter-stalking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7700" y="-381000"/>
              <a:ext cx="6972300" cy="69723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0" y="381000"/>
            <a:ext cx="7391400" cy="639763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pPr indent="0" algn="ctr"/>
            <a:r>
              <a:rPr lang="en-US" altLang="en-US" sz="3600" b="1" dirty="0">
                <a:solidFill>
                  <a:srgbClr val="C00000"/>
                </a:solidFill>
                <a:latin typeface="Ubuntu" panose="020B0604030602030204" charset="0"/>
              </a:rPr>
              <a:t>“The Evolutionary Blunderbuss”</a:t>
            </a:r>
            <a:endParaRPr lang="en-US" altLang="en-US" sz="3600" b="1" baseline="30000" dirty="0">
              <a:solidFill>
                <a:srgbClr val="C00000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05700" y="5951538"/>
            <a:ext cx="3124200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en-US" sz="2000" b="1" noProof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Uyeda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 et al., </a:t>
            </a:r>
            <a:endParaRPr lang="en-US" sz="2000" b="1" noProof="1" dirty="0" smtClean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pPr fontAlgn="auto"/>
            <a:r>
              <a:rPr lang="en-US" sz="2000" b="1" i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PNAS, 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2011</a:t>
            </a:r>
            <a:endParaRPr lang="en-US" sz="2000" b="1" noProof="1" dirty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632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85800"/>
            <a:ext cx="7543800" cy="7543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2" name="Picture 4" descr="http://wallpaper.1000webgames.com/wallpapers/great_dane_with_chihuahua_pc_wallpaper-1024x768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9350" y="3724275"/>
            <a:ext cx="2846388" cy="2135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581900" y="6103938"/>
            <a:ext cx="3124200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ea"/>
              </a:rPr>
              <a:t>Uyeda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ea"/>
              </a:rPr>
              <a:t> et al., </a:t>
            </a:r>
            <a:endParaRPr lang="en-US" sz="2000" b="1" noProof="1" dirty="0" smtClean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r>
              <a:rPr lang="en-US" sz="2000" b="1" i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ea"/>
              </a:rPr>
              <a:t>PNAS, </a:t>
            </a:r>
            <a:r>
              <a:rPr lang="en-US" sz="2000" b="1" noProof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  <a:cs typeface="+mn-ea"/>
              </a:rPr>
              <a:t>2011</a:t>
            </a:r>
            <a:endParaRPr lang="en-US" sz="2000" b="1" noProof="1" dirty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8229600" cy="1143000"/>
          </a:xfrm>
        </p:spPr>
        <p:txBody>
          <a:bodyPr lIns="91440" tIns="45720" rIns="91440" bIns="45720" anchor="ctr" anchorCtr="0"/>
          <a:p>
            <a:pPr defTabSz="914400">
              <a:buNone/>
            </a:pPr>
            <a:r>
              <a:rPr lang="en-US" altLang="en-US" kern="1200" dirty="0">
                <a:latin typeface="Ubuntu" panose="020B0604030602030204" charset="0"/>
                <a:ea typeface="+mj-ea"/>
                <a:cs typeface="Aharoni" pitchFamily="2" charset="-79"/>
              </a:rPr>
              <a:t>Some </a:t>
            </a:r>
            <a:r>
              <a:rPr lang="zh-CN" altLang="en-US" kern="1200" dirty="0">
                <a:latin typeface="Ubuntu" panose="020B0604030602030204" charset="0"/>
                <a:ea typeface="+mj-ea"/>
                <a:cs typeface="SimSun" charset="0"/>
              </a:rPr>
              <a:t>recent</a:t>
            </a:r>
            <a:r>
              <a:rPr lang="en-US" altLang="en-US" kern="1200" dirty="0">
                <a:latin typeface="Ubuntu" panose="020B0604030602030204" charset="0"/>
                <a:ea typeface="+mj-ea"/>
                <a:cs typeface="Aharoni" pitchFamily="2" charset="-79"/>
              </a:rPr>
              <a:t> proposals</a:t>
            </a:r>
            <a:endParaRPr lang="en-US" altLang="en-US" kern="1200" dirty="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r>
              <a:rPr lang="en-US" altLang="en-US" kern="1200" dirty="0">
                <a:latin typeface="Ubuntu" panose="020B0604030602030204" charset="0"/>
                <a:ea typeface="+mj-ea"/>
                <a:cs typeface="Aharoni" pitchFamily="2" charset="-79"/>
              </a:rPr>
              <a:t>Populations vs. lineages</a:t>
            </a:r>
            <a:endParaRPr lang="en-US" altLang="en-US" kern="1200" dirty="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pic>
        <p:nvPicPr>
          <p:cNvPr id="68610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5400" y="1371600"/>
            <a:ext cx="3913188" cy="4283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1" name="Content Placeholder 2"/>
          <p:cNvSpPr txBox="1"/>
          <p:nvPr/>
        </p:nvSpPr>
        <p:spPr>
          <a:xfrm>
            <a:off x="457200" y="1676400"/>
            <a:ext cx="4264025" cy="22098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indent="0" algn="just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1600" b="1" dirty="0" err="1">
                <a:solidFill>
                  <a:srgbClr val="D9D9D9"/>
                </a:solidFill>
                <a:latin typeface="Ubuntu" panose="020B0604030602030204" charset="0"/>
              </a:rPr>
              <a:t>Eldredge, et al</a:t>
            </a:r>
            <a:r>
              <a:rPr lang="en-US" altLang="en-US" sz="1600" b="1" dirty="0">
                <a:solidFill>
                  <a:srgbClr val="D9D9D9"/>
                </a:solidFill>
                <a:latin typeface="Ubuntu" panose="020B0604030602030204" charset="0"/>
              </a:rPr>
              <a:t>. </a:t>
            </a:r>
            <a:r>
              <a:rPr lang="zh-CN" altLang="en-US" sz="1600" b="1" dirty="0">
                <a:solidFill>
                  <a:srgbClr val="D9D9D9"/>
                </a:solidFill>
                <a:latin typeface="Ubuntu" panose="020B0604030602030204" charset="0"/>
              </a:rPr>
              <a:t>20</a:t>
            </a:r>
            <a:r>
              <a:rPr lang="zh-CN" altLang="zh-CN" sz="1600" b="1" dirty="0">
                <a:solidFill>
                  <a:srgbClr val="D9D9D9"/>
                </a:solidFill>
                <a:latin typeface="Ubuntu" panose="020B0604030602030204" charset="0"/>
              </a:rPr>
              <a:t>05</a:t>
            </a:r>
            <a:r>
              <a:rPr lang="zh-CN" altLang="en-US" sz="1600" b="1" dirty="0">
                <a:solidFill>
                  <a:srgbClr val="D9D9D9"/>
                </a:solidFill>
                <a:latin typeface="Ubuntu" panose="020B0604030602030204" charset="0"/>
              </a:rPr>
              <a:t>. </a:t>
            </a:r>
            <a:r>
              <a:rPr lang="zh-CN" altLang="zh-CN" sz="1600" b="1" i="1" dirty="0">
                <a:solidFill>
                  <a:srgbClr val="D9D9D9"/>
                </a:solidFill>
                <a:latin typeface="Ubuntu" panose="020B0604030602030204" charset="0"/>
              </a:rPr>
              <a:t>The dynamicsof evolutionary stasis. </a:t>
            </a:r>
            <a:r>
              <a:rPr lang="zh-CN" altLang="en-US" sz="1600" b="1" i="1" dirty="0">
                <a:solidFill>
                  <a:srgbClr val="D9D9D9"/>
                </a:solidFill>
                <a:latin typeface="Ubuntu" panose="020B0604030602030204" charset="0"/>
              </a:rPr>
              <a:t>Paleobiology.</a:t>
            </a:r>
            <a:endParaRPr lang="zh-CN" altLang="en-US" sz="1600" b="1" i="1" dirty="0">
              <a:solidFill>
                <a:srgbClr val="D9D9D9"/>
              </a:solidFill>
              <a:latin typeface="Ubuntu" panose="020B0604030602030204" charset="0"/>
            </a:endParaRPr>
          </a:p>
          <a:p>
            <a:pPr indent="0" algn="just">
              <a:spcBef>
                <a:spcPct val="20000"/>
              </a:spcBef>
              <a:buFont typeface="Arial" panose="020B0604020202020204" pitchFamily="34" charset="0"/>
            </a:pPr>
            <a:endParaRPr lang="zh-CN" altLang="en-US" sz="1600" b="1" i="1" dirty="0">
              <a:solidFill>
                <a:srgbClr val="D9D9D9"/>
              </a:solidFill>
              <a:latin typeface="Ubuntu" panose="020B0604030602030204" charset="0"/>
            </a:endParaRPr>
          </a:p>
          <a:p>
            <a:pPr indent="0" algn="just">
              <a:spcBef>
                <a:spcPct val="20000"/>
              </a:spcBef>
              <a:buFont typeface="Arial" panose="020B0604020202020204" pitchFamily="34" charset="0"/>
            </a:pPr>
            <a:r>
              <a:rPr lang="en-US" altLang="en-US" sz="1600" b="1" dirty="0" err="1">
                <a:solidFill>
                  <a:srgbClr val="D9D9D9"/>
                </a:solidFill>
                <a:latin typeface="Ubuntu" panose="020B0604030602030204" charset="0"/>
                <a:sym typeface="Arial" panose="020B0604020202020204" pitchFamily="34" charset="0"/>
              </a:rPr>
              <a:t>Bartoszek</a:t>
            </a:r>
            <a:r>
              <a:rPr lang="en-US" altLang="en-US" sz="1600" b="1" dirty="0">
                <a:solidFill>
                  <a:srgbClr val="D9D9D9"/>
                </a:solidFill>
                <a:latin typeface="Ubuntu" panose="020B0604030602030204" charset="0"/>
                <a:sym typeface="Arial" panose="020B0604020202020204" pitchFamily="34" charset="0"/>
              </a:rPr>
              <a:t> et al. </a:t>
            </a:r>
            <a:r>
              <a:rPr lang="zh-CN" altLang="en-US" sz="1600" b="1" dirty="0">
                <a:solidFill>
                  <a:srgbClr val="D9D9D9"/>
                </a:solidFill>
                <a:latin typeface="Ubuntu" panose="020B0604030602030204" charset="0"/>
                <a:sym typeface="Arial" panose="020B0604020202020204" pitchFamily="34" charset="0"/>
              </a:rPr>
              <a:t>2017. </a:t>
            </a:r>
            <a:r>
              <a:rPr lang="zh-CN" altLang="en-US" sz="1600" b="1" i="1" dirty="0">
                <a:solidFill>
                  <a:srgbClr val="D9D9D9"/>
                </a:solidFill>
                <a:latin typeface="Ubuntu" panose="020B0604030602030204" charset="0"/>
                <a:sym typeface="Arial" panose="020B0604020202020204" pitchFamily="34" charset="0"/>
              </a:rPr>
              <a:t>Using the Ornstein-Uhlenbeck process to model the evolution of interacting populations</a:t>
            </a:r>
            <a:r>
              <a:rPr lang="en-US" altLang="en-US" sz="1600" b="1" i="1" dirty="0">
                <a:solidFill>
                  <a:srgbClr val="D9D9D9"/>
                </a:solidFill>
                <a:latin typeface="Ubuntu" panose="020B0604030602030204" charset="0"/>
                <a:sym typeface="Arial" panose="020B0604020202020204" pitchFamily="34" charset="0"/>
              </a:rPr>
              <a:t>, </a:t>
            </a:r>
            <a:r>
              <a:rPr lang="zh-CN" altLang="en-US" sz="1600" b="1" dirty="0">
                <a:solidFill>
                  <a:srgbClr val="D9D9D9"/>
                </a:solidFill>
                <a:latin typeface="Ubuntu" panose="020B0604030602030204" charset="0"/>
                <a:sym typeface="Arial" panose="020B0604020202020204" pitchFamily="34" charset="0"/>
              </a:rPr>
              <a:t>J. of Theoretical Biology</a:t>
            </a:r>
            <a:endParaRPr lang="zh-CN" altLang="en-US" sz="1600" b="1" dirty="0">
              <a:solidFill>
                <a:srgbClr val="D9D9D9"/>
              </a:solidFill>
              <a:latin typeface="Ubuntu" panose="020B0604030602030204" charset="0"/>
            </a:endParaRPr>
          </a:p>
          <a:p>
            <a:pPr indent="0" algn="just">
              <a:spcBef>
                <a:spcPct val="20000"/>
              </a:spcBef>
              <a:buFont typeface="Arial" panose="020B0604020202020204" pitchFamily="34" charset="0"/>
            </a:pPr>
            <a:endParaRPr lang="zh-CN" altLang="en-US" sz="1600" b="1" i="1" dirty="0">
              <a:solidFill>
                <a:srgbClr val="D9D9D9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endParaRPr lang="en-US" altLang="en-US" kern="120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pic>
        <p:nvPicPr>
          <p:cNvPr id="69634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rcRect l="7413" t="9183" r="4247"/>
          <a:stretch>
            <a:fillRect/>
          </a:stretch>
        </p:blipFill>
        <p:spPr>
          <a:xfrm>
            <a:off x="152400" y="381000"/>
            <a:ext cx="6705600" cy="6378575"/>
          </a:xfrm>
        </p:spPr>
      </p:pic>
      <p:sp>
        <p:nvSpPr>
          <p:cNvPr id="69635" name="Text Box 3"/>
          <p:cNvSpPr txBox="1"/>
          <p:nvPr/>
        </p:nvSpPr>
        <p:spPr>
          <a:xfrm>
            <a:off x="6834188" y="2819400"/>
            <a:ext cx="2049462" cy="914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/>
            <a:r>
              <a:rPr lang="zh-CN" altLang="en-US">
                <a:solidFill>
                  <a:srgbClr val="FF0000"/>
                </a:solidFill>
                <a:latin typeface="Ubuntu" panose="020B0604030602030204" charset="0"/>
              </a:rPr>
              <a:t>Species mean</a:t>
            </a:r>
            <a:r>
              <a:rPr lang="zh-CN" altLang="zh-CN">
                <a:solidFill>
                  <a:srgbClr val="FF0000"/>
                </a:solidFill>
                <a:latin typeface="Ubuntu" panose="020B0604030602030204" charset="0"/>
              </a:rPr>
              <a:t>s = How we measure macroevolution</a:t>
            </a:r>
            <a:endParaRPr lang="zh-CN" altLang="zh-CN">
              <a:solidFill>
                <a:srgbClr val="FF0000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sp>
        <p:nvSpPr>
          <p:cNvPr id="69636" name="Text Box 4"/>
          <p:cNvSpPr txBox="1"/>
          <p:nvPr/>
        </p:nvSpPr>
        <p:spPr>
          <a:xfrm>
            <a:off x="1982788" y="1674813"/>
            <a:ext cx="3281362" cy="914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/>
            <a:r>
              <a:rPr lang="zh-CN" altLang="en-US">
                <a:solidFill>
                  <a:srgbClr val="595959"/>
                </a:solidFill>
                <a:latin typeface="Ubuntu" panose="020B0604030602030204" charset="0"/>
              </a:rPr>
              <a:t>Population means </a:t>
            </a:r>
            <a:r>
              <a:rPr lang="zh-CN" altLang="zh-CN">
                <a:solidFill>
                  <a:srgbClr val="595959"/>
                </a:solidFill>
                <a:latin typeface="Ubuntu" panose="020B0604030602030204" charset="0"/>
              </a:rPr>
              <a:t>= </a:t>
            </a:r>
            <a:endParaRPr lang="zh-CN" altLang="zh-CN">
              <a:solidFill>
                <a:srgbClr val="595959"/>
              </a:solidFill>
              <a:latin typeface="Ubuntu" panose="020B0604030602030204" charset="0"/>
            </a:endParaRPr>
          </a:p>
          <a:p>
            <a:pPr indent="0"/>
            <a:r>
              <a:rPr lang="zh-CN" altLang="zh-CN">
                <a:solidFill>
                  <a:srgbClr val="595959"/>
                </a:solidFill>
                <a:latin typeface="Ubuntu" panose="020B0604030602030204" charset="0"/>
              </a:rPr>
              <a:t>How we measure microevolution</a:t>
            </a:r>
            <a:endParaRPr lang="zh-CN" altLang="zh-CN">
              <a:solidFill>
                <a:srgbClr val="595959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r>
              <a:rPr lang="en-US" altLang="en-US" kern="1200" dirty="0">
                <a:latin typeface="Ubuntu" panose="020B0604030602030204" charset="0"/>
                <a:ea typeface="+mj-ea"/>
                <a:cs typeface="Aharoni" pitchFamily="2" charset="-79"/>
              </a:rPr>
              <a:t>Intraspecific competition</a:t>
            </a:r>
            <a:endParaRPr lang="en-US" altLang="en-US" kern="1200" dirty="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pic>
        <p:nvPicPr>
          <p:cNvPr id="7065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81400"/>
            <a:ext cx="9115425" cy="2416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Content Placeholder 2"/>
          <p:cNvSpPr txBox="1"/>
          <p:nvPr/>
        </p:nvSpPr>
        <p:spPr>
          <a:xfrm>
            <a:off x="228600" y="1371600"/>
            <a:ext cx="8686800" cy="22098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indent="0">
              <a:spcBef>
                <a:spcPct val="20000"/>
              </a:spcBef>
              <a:buFont typeface="Arial" panose="020B0604020202020204" pitchFamily="34" charset="0"/>
            </a:pPr>
            <a:r>
              <a:rPr lang="en-US" altLang="en-US" sz="3200" b="1" dirty="0">
                <a:solidFill>
                  <a:srgbClr val="D9D9D9"/>
                </a:solidFill>
                <a:latin typeface="Ubuntu" panose="020B0604030602030204" charset="0"/>
              </a:rPr>
              <a:t>Haller &amp; Hendry. 2014. </a:t>
            </a:r>
            <a:r>
              <a:rPr lang="en-US" altLang="en-US" sz="3200" b="1" i="1" dirty="0">
                <a:solidFill>
                  <a:srgbClr val="D9D9D9"/>
                </a:solidFill>
                <a:latin typeface="Ubuntu" panose="020B0604030602030204" charset="0"/>
              </a:rPr>
              <a:t>Solving the paradox of stasis: Squashed stabilizing selection and the limits of detection, Evolution</a:t>
            </a:r>
            <a:endParaRPr lang="en-US" altLang="en-US" sz="3200" b="1" dirty="0">
              <a:solidFill>
                <a:srgbClr val="D9D9D9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charRg st="0" end="1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Rescued version of PE?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0" y="2021205"/>
            <a:ext cx="7810500" cy="300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r>
              <a:rPr lang="en-US" altLang="en-US" kern="1200" dirty="0">
                <a:latin typeface="Ubuntu" panose="020B0604030602030204" charset="0"/>
                <a:ea typeface="+mj-ea"/>
                <a:cs typeface="Aharoni" pitchFamily="2" charset="-79"/>
              </a:rPr>
              <a:t>Temperature tracking</a:t>
            </a:r>
            <a:endParaRPr lang="en-US" altLang="en-US" kern="1200" dirty="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pic>
        <p:nvPicPr>
          <p:cNvPr id="71682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5600" y="3136900"/>
            <a:ext cx="6248400" cy="3568700"/>
          </a:xfrm>
        </p:spPr>
      </p:pic>
      <p:sp>
        <p:nvSpPr>
          <p:cNvPr id="5" name="Content Placeholder 2"/>
          <p:cNvSpPr txBox="1"/>
          <p:nvPr/>
        </p:nvSpPr>
        <p:spPr>
          <a:xfrm>
            <a:off x="76200" y="1371600"/>
            <a:ext cx="8229600" cy="22098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indent="0">
              <a:spcBef>
                <a:spcPct val="20000"/>
              </a:spcBef>
              <a:buFont typeface="Arial" panose="020B0604020202020204" pitchFamily="34" charset="0"/>
            </a:pPr>
            <a:r>
              <a:rPr lang="en-US" altLang="en-US" sz="3200" b="1" dirty="0">
                <a:solidFill>
                  <a:srgbClr val="D9D9D9"/>
                </a:solidFill>
                <a:latin typeface="Ubuntu" panose="020B0604030602030204" charset="0"/>
              </a:rPr>
              <a:t>Hunt et al. 2015. </a:t>
            </a:r>
            <a:r>
              <a:rPr lang="en-US" altLang="en-US" sz="3200" b="1" i="1" dirty="0">
                <a:solidFill>
                  <a:srgbClr val="D9D9D9"/>
                </a:solidFill>
                <a:latin typeface="Ubuntu" panose="020B0604030602030204" charset="0"/>
              </a:rPr>
              <a:t>Simple </a:t>
            </a:r>
            <a:r>
              <a:rPr lang="en-US" altLang="en-US" sz="3200" b="1" i="1" dirty="0" err="1">
                <a:solidFill>
                  <a:srgbClr val="D9D9D9"/>
                </a:solidFill>
                <a:latin typeface="Ubuntu" panose="020B0604030602030204" charset="0"/>
              </a:rPr>
              <a:t>vs</a:t>
            </a:r>
            <a:r>
              <a:rPr lang="en-US" altLang="en-US" sz="3200" b="1" i="1" dirty="0">
                <a:solidFill>
                  <a:srgbClr val="D9D9D9"/>
                </a:solidFill>
                <a:latin typeface="Ubuntu" panose="020B0604030602030204" charset="0"/>
              </a:rPr>
              <a:t> complex models of trait evolution and stasis as a response to environmental change, PNAS</a:t>
            </a:r>
            <a:endParaRPr lang="en-US" altLang="en-US" sz="3200" b="1" dirty="0">
              <a:solidFill>
                <a:srgbClr val="D9D9D9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0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endParaRPr lang="en-US" altLang="en-US" kern="120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 anchorCtr="0"/>
          <a:p>
            <a:pPr defTabSz="914400"/>
            <a:endParaRPr lang="en-US" altLang="en-US" kern="1200"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pic>
        <p:nvPicPr>
          <p:cNvPr id="7270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0"/>
            <a:ext cx="8001000" cy="6896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3729" name="Title 1"/>
          <p:cNvSpPr>
            <a:spLocks noGrp="1"/>
          </p:cNvSpPr>
          <p:nvPr/>
        </p:nvSpPr>
        <p:spPr>
          <a:xfrm>
            <a:off x="228600" y="2667000"/>
            <a:ext cx="868045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indent="0" algn="ctr"/>
            <a:r>
              <a:rPr lang="en-US" altLang="en-US" sz="4400" dirty="0">
                <a:solidFill>
                  <a:srgbClr val="91C7A9"/>
                </a:solidFill>
                <a:latin typeface="Ubuntu" panose="020B0604030602030204" charset="0"/>
              </a:rPr>
              <a:t>Multivariate genetic constraints</a:t>
            </a:r>
            <a:endParaRPr lang="en-US" altLang="en-US" sz="4400" dirty="0">
              <a:solidFill>
                <a:srgbClr val="91C7A9"/>
              </a:solidFill>
              <a:latin typeface="Ubuntu" panose="020B060403060203020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4753" name="Title 2"/>
          <p:cNvSpPr>
            <a:spLocks noGrp="1"/>
          </p:cNvSpPr>
          <p:nvPr/>
        </p:nvSpPr>
        <p:spPr>
          <a:xfrm>
            <a:off x="533400" y="137160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indent="0" algn="ctr"/>
            <a:r>
              <a:rPr lang="zh-CN" altLang="en-US" sz="3600">
                <a:solidFill>
                  <a:srgbClr val="F2F2F2"/>
                </a:solidFill>
                <a:latin typeface="Ubuntu" panose="020B0604030602030204" charset="0"/>
              </a:rPr>
              <a:t>Mutation predicts 40 million years of fly wing evolution</a:t>
            </a:r>
            <a:br>
              <a:rPr lang="zh-CN" altLang="en-US" sz="3600">
                <a:solidFill>
                  <a:srgbClr val="F2F2F2"/>
                </a:solidFill>
                <a:latin typeface="Ubuntu" panose="020B0604030602030204" charset="0"/>
              </a:rPr>
            </a:br>
            <a:r>
              <a:rPr lang="zh-CN" altLang="en-US" sz="3600">
                <a:solidFill>
                  <a:srgbClr val="F2F2F2"/>
                </a:solidFill>
                <a:latin typeface="Ubuntu" panose="020B0604030602030204" charset="0"/>
              </a:rPr>
              <a:t>Houle et al. 2017, Nature</a:t>
            </a:r>
            <a:endParaRPr lang="zh-CN" altLang="en-US" sz="3600">
              <a:solidFill>
                <a:srgbClr val="F2F2F2"/>
              </a:solidFill>
              <a:latin typeface="Ubuntu" panose="020B0604030602030204" charset="0"/>
            </a:endParaRPr>
          </a:p>
        </p:txBody>
      </p:sp>
      <p:pic>
        <p:nvPicPr>
          <p:cNvPr id="7475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971800"/>
            <a:ext cx="7578725" cy="3706813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r>
              <a:rPr lang="zh-CN" altLang="en-US" kern="1200">
                <a:latin typeface="Ubuntu" panose="020B0604030602030204" charset="0"/>
                <a:ea typeface="+mj-ea"/>
                <a:cs typeface="SimSun" charset="0"/>
              </a:rPr>
              <a:t>A compelling case of stasis...</a:t>
            </a:r>
            <a:endParaRPr lang="zh-CN" altLang="en-US" kern="1200">
              <a:latin typeface="Ubuntu" panose="020B0604030602030204" charset="0"/>
              <a:ea typeface="Ubuntu" panose="020B0604030602030204" charset="0"/>
              <a:cs typeface="Aharoni" pitchFamily="2" charset="-79"/>
            </a:endParaRPr>
          </a:p>
        </p:txBody>
      </p:sp>
      <p:pic>
        <p:nvPicPr>
          <p:cNvPr id="75778" name="Picture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0" y="1752600"/>
            <a:ext cx="8831263" cy="4886325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6801" name="Title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r>
              <a:rPr lang="zh-CN" altLang="en-US" sz="3600" kern="1200">
                <a:latin typeface="Ubuntu" panose="020B0604030602030204" charset="0"/>
                <a:ea typeface="+mj-ea"/>
                <a:cs typeface="SimSun" charset="0"/>
              </a:rPr>
              <a:t>But STRONG isometric relationship between M-matrix and R-matrix </a:t>
            </a:r>
            <a:br>
              <a:rPr lang="zh-CN" altLang="en-US" sz="3600" kern="1200">
                <a:latin typeface="Ubuntu" panose="020B0604030602030204" charset="0"/>
                <a:ea typeface="+mj-ea"/>
                <a:cs typeface="SimSun" charset="0"/>
              </a:rPr>
            </a:br>
            <a:r>
              <a:rPr lang="zh-CN" altLang="en-US" sz="3600" kern="1200">
                <a:latin typeface="Ubuntu" panose="020B0604030602030204" charset="0"/>
                <a:ea typeface="+mj-ea"/>
                <a:cs typeface="SimSun" charset="0"/>
              </a:rPr>
              <a:t>(Evo. divergence matrix)</a:t>
            </a:r>
            <a:endParaRPr lang="zh-CN" altLang="en-US" sz="3600" kern="1200">
              <a:latin typeface="Ubuntu" panose="020B0604030602030204" charset="0"/>
              <a:ea typeface="Ubuntu" panose="020B0604030602030204" charset="0"/>
              <a:cs typeface="Aharoni" pitchFamily="2" charset="-79"/>
            </a:endParaRPr>
          </a:p>
        </p:txBody>
      </p:sp>
      <p:pic>
        <p:nvPicPr>
          <p:cNvPr id="76802" name="Picture 1"/>
          <p:cNvPicPr>
            <a:picLocks noChangeAspect="1"/>
          </p:cNvPicPr>
          <p:nvPr/>
        </p:nvPicPr>
        <p:blipFill>
          <a:blip r:embed="rId1"/>
          <a:srcRect b="49257"/>
          <a:stretch>
            <a:fillRect/>
          </a:stretch>
        </p:blipFill>
        <p:spPr>
          <a:xfrm>
            <a:off x="1143000" y="1828800"/>
            <a:ext cx="6732588" cy="4918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7825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r>
              <a:rPr lang="zh-CN" altLang="en-US" kern="1200">
                <a:latin typeface="Ubuntu" panose="020B0604030602030204" charset="0"/>
                <a:ea typeface="+mj-ea"/>
                <a:cs typeface="SimSun" charset="0"/>
              </a:rPr>
              <a:t>...and G-matrix and R-Matrix</a:t>
            </a:r>
            <a:endParaRPr lang="zh-CN" altLang="en-US" kern="1200">
              <a:latin typeface="Ubuntu" panose="020B0604030602030204" charset="0"/>
              <a:ea typeface="Ubuntu" panose="020B0604030602030204" charset="0"/>
              <a:cs typeface="Aharoni" pitchFamily="2" charset="-79"/>
            </a:endParaRPr>
          </a:p>
        </p:txBody>
      </p:sp>
      <p:pic>
        <p:nvPicPr>
          <p:cNvPr id="77826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t="50127"/>
          <a:stretch>
            <a:fillRect/>
          </a:stretch>
        </p:blipFill>
        <p:spPr>
          <a:xfrm>
            <a:off x="1220788" y="1752600"/>
            <a:ext cx="6840537" cy="4913313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r>
              <a:rPr lang="zh-CN" altLang="en-US" kern="1200">
                <a:latin typeface="Ubuntu" panose="020B0604030602030204" charset="0"/>
                <a:ea typeface="+mj-ea"/>
                <a:cs typeface="SimSun" charset="0"/>
              </a:rPr>
              <a:t>But observed patterns match nothing we expect...</a:t>
            </a:r>
            <a:endParaRPr lang="zh-CN" altLang="en-US" kern="1200">
              <a:latin typeface="Ubuntu" panose="020B0604030602030204" charset="0"/>
              <a:ea typeface="Ubuntu" panose="020B0604030602030204" charset="0"/>
              <a:cs typeface="Aharoni" pitchFamily="2" charset="-79"/>
            </a:endParaRPr>
          </a:p>
        </p:txBody>
      </p:sp>
      <p:sp>
        <p:nvSpPr>
          <p:cNvPr id="62466" name="Content Placeholder 5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 lIns="91440" tIns="45720" rIns="91440" bIns="45720" anchor="t" anchorCtr="0"/>
          <a:p>
            <a:pPr marL="0" indent="0" defTabSz="914400">
              <a:buFont typeface="Arial" panose="020B0604020202020204" pitchFamily="34" charset="0"/>
              <a:buNone/>
            </a:pPr>
            <a:r>
              <a:rPr lang="zh-CN" altLang="en-US" kern="1200">
                <a:latin typeface="Ubuntu" panose="020B0604030602030204" charset="0"/>
                <a:ea typeface="Ubuntu" panose="020B0604030602030204" charset="0"/>
                <a:cs typeface="+mn-cs"/>
              </a:rPr>
              <a:t>Mutation matrix prop</a:t>
            </a:r>
            <a:r>
              <a:rPr lang="zh-CN" altLang="zh-CN" kern="1200">
                <a:latin typeface="Ubuntu" panose="020B0604030602030204" charset="0"/>
                <a:ea typeface="Ubuntu" panose="020B0604030602030204" charset="0"/>
                <a:cs typeface="+mn-cs"/>
              </a:rPr>
              <a:t>o</a:t>
            </a:r>
            <a:r>
              <a:rPr lang="zh-CN" altLang="en-US" kern="1200">
                <a:latin typeface="Ubuntu" panose="020B0604030602030204" charset="0"/>
                <a:ea typeface="Ubuntu" panose="020B0604030602030204" charset="0"/>
                <a:cs typeface="+mn-cs"/>
              </a:rPr>
              <a:t>rtional to macroevolutionary divergence  = CONSTRAINTS!</a:t>
            </a:r>
            <a:endParaRPr lang="zh-CN" altLang="en-US" kern="1200">
              <a:latin typeface="Ubuntu" panose="020B0604030602030204" charset="0"/>
              <a:ea typeface="Ubuntu" panose="020B0604030602030204" charset="0"/>
              <a:cs typeface="+mn-cs"/>
            </a:endParaRPr>
          </a:p>
          <a:p>
            <a:pPr marL="0" indent="0" defTabSz="914400">
              <a:buFont typeface="Arial" panose="020B0604020202020204" pitchFamily="34" charset="0"/>
              <a:buNone/>
            </a:pPr>
            <a:endParaRPr lang="zh-CN" altLang="en-US" kern="1200">
              <a:latin typeface="Ubuntu" panose="020B0604030602030204" charset="0"/>
              <a:ea typeface="Ubuntu" panose="020B0604030602030204" charset="0"/>
              <a:cs typeface="+mn-cs"/>
            </a:endParaRPr>
          </a:p>
          <a:p>
            <a:pPr marL="0" indent="0" defTabSz="914400">
              <a:buFont typeface="Arial" panose="020B0604020202020204" pitchFamily="34" charset="0"/>
              <a:buNone/>
            </a:pPr>
            <a:r>
              <a:rPr lang="zh-CN" altLang="en-US" kern="1200">
                <a:latin typeface="Ubuntu" panose="020B0604030602030204" charset="0"/>
                <a:ea typeface="Ubuntu" panose="020B0604030602030204" charset="0"/>
                <a:cs typeface="+mn-cs"/>
              </a:rPr>
              <a:t>Mutation matrix hugely overestimates the rate of macroevolutionary divergence = </a:t>
            </a:r>
            <a:endParaRPr lang="zh-CN" altLang="en-US" kern="1200">
              <a:latin typeface="Ubuntu" panose="020B0604030602030204" charset="0"/>
              <a:ea typeface="Ubuntu" panose="020B0604030602030204" charset="0"/>
              <a:cs typeface="+mn-cs"/>
            </a:endParaRPr>
          </a:p>
          <a:p>
            <a:pPr marL="0" indent="0" defTabSz="914400">
              <a:buFont typeface="Arial" panose="020B0604020202020204" pitchFamily="34" charset="0"/>
              <a:buNone/>
            </a:pPr>
            <a:r>
              <a:rPr lang="zh-CN" altLang="en-US" kern="1200">
                <a:latin typeface="Ubuntu" panose="020B0604030602030204" charset="0"/>
                <a:ea typeface="Ubuntu" panose="020B0604030602030204" charset="0"/>
                <a:cs typeface="+mn-cs"/>
              </a:rPr>
              <a:t>NO CONSTRAINTS!</a:t>
            </a:r>
            <a:endParaRPr lang="zh-CN" altLang="en-US" kern="1200"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charRg st="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charRg st="78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charRg st="159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pPr defTabSz="914400">
              <a:buNone/>
            </a:pPr>
            <a:r>
              <a:rPr lang="en-US" altLang="en-US" kern="1200" dirty="0">
                <a:latin typeface="Ubuntu" panose="020B0604030602030204" charset="0"/>
                <a:ea typeface="+mj-ea"/>
                <a:cs typeface="Aharoni" pitchFamily="2" charset="-79"/>
              </a:rPr>
              <a:t>All of the above?</a:t>
            </a:r>
            <a:endParaRPr lang="en-US" altLang="en-US" kern="1200" dirty="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458200" cy="1295400"/>
          </a:xfrm>
        </p:spPr>
        <p:txBody>
          <a:bodyPr lIns="91440" tIns="45720" rIns="91440" bIns="45720" anchor="t" anchorCtr="0"/>
          <a:p>
            <a:pPr marL="0" indent="0" algn="ctr" defTabSz="914400">
              <a:buFont typeface="Arial" panose="020B0604020202020204" pitchFamily="34" charset="0"/>
              <a:buNone/>
            </a:pPr>
            <a:r>
              <a:rPr lang="en-US" altLang="en-US" sz="4000" b="1" kern="1200" dirty="0">
                <a:latin typeface="Ubuntu" panose="020B0604030602030204" charset="0"/>
                <a:ea typeface="Ubuntu" panose="020B0604030602030204" charset="0"/>
                <a:cs typeface="+mn-cs"/>
              </a:rPr>
              <a:t>Most of Hansen &amp; </a:t>
            </a:r>
            <a:r>
              <a:rPr lang="en-US" altLang="en-US" sz="4000" b="1" kern="1200" dirty="0" err="1">
                <a:latin typeface="Ubuntu" panose="020B0604030602030204" charset="0"/>
                <a:ea typeface="Ubuntu" panose="020B0604030602030204" charset="0"/>
                <a:cs typeface="+mn-cs"/>
              </a:rPr>
              <a:t>Houle’s</a:t>
            </a:r>
            <a:r>
              <a:rPr lang="en-US" altLang="en-US" sz="4000" b="1" kern="1200" dirty="0">
                <a:latin typeface="Ubuntu" panose="020B0604030602030204" charset="0"/>
                <a:ea typeface="Ubuntu" panose="020B0604030602030204" charset="0"/>
                <a:cs typeface="+mn-cs"/>
              </a:rPr>
              <a:t> criticisms of these ideas still hold</a:t>
            </a:r>
            <a:endParaRPr lang="en-US" kern="1200"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533400" y="4648200"/>
            <a:ext cx="8229600" cy="12954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indent="0" algn="ctr">
              <a:lnSpc>
                <a:spcPct val="90000"/>
              </a:lnSpc>
              <a:spcBef>
                <a:spcPct val="18000"/>
              </a:spcBef>
              <a:buFont typeface="Arial" panose="020B0604020202020204" pitchFamily="34" charset="0"/>
            </a:pPr>
            <a:r>
              <a:rPr lang="en-US" altLang="en-US" sz="4000" b="1" dirty="0">
                <a:solidFill>
                  <a:srgbClr val="D9D9D9"/>
                </a:solidFill>
                <a:latin typeface="Minion Pro Cond" pitchFamily="18" charset="0"/>
                <a:ea typeface="Ubuntu" panose="020B0604030602030204" charset="0"/>
              </a:rPr>
              <a:t>…</a:t>
            </a:r>
            <a:r>
              <a:rPr lang="en-US" altLang="en-US" sz="4000" b="1" dirty="0">
                <a:solidFill>
                  <a:srgbClr val="D9D9D9"/>
                </a:solidFill>
                <a:latin typeface="Ubuntu" panose="020B0604030602030204" charset="0"/>
              </a:rPr>
              <a:t>but it’s hard to imagine that they don’t all contribute</a:t>
            </a:r>
            <a:endParaRPr lang="en-US" altLang="en-US" sz="4000" b="1" dirty="0">
              <a:solidFill>
                <a:srgbClr val="D9D9D9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charRg st="0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0655" y="1261110"/>
            <a:ext cx="9418955" cy="363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" y="-6350"/>
            <a:ext cx="7886700" cy="1325563"/>
          </a:xfrm>
        </p:spPr>
        <p:txBody>
          <a:bodyPr/>
          <a:p>
            <a:r>
              <a:rPr lang="en-US" altLang="en-US" sz="5400"/>
              <a:t>2001 5 yr prediction</a:t>
            </a:r>
            <a:endParaRPr lang="en-US" altLang="en-US" sz="5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520" y="6429375"/>
            <a:ext cx="2557145" cy="673100"/>
          </a:xfrm>
        </p:spPr>
        <p:txBody>
          <a:bodyPr/>
          <a:p>
            <a:pPr marL="0" indent="0">
              <a:buNone/>
            </a:pPr>
            <a:r>
              <a:rPr lang="en-US" altLang="en-US"/>
              <a:t>Mike Steel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45" y="4740910"/>
            <a:ext cx="2413635" cy="1609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Picture 2" descr="http://www.newciv.org/pic/nl/artpic/10/1953/SidneyHarris_MiracleWeb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1438" y="-1587"/>
            <a:ext cx="7345362" cy="71643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098" name="TextBox 4"/>
          <p:cNvSpPr txBox="1"/>
          <p:nvPr/>
        </p:nvSpPr>
        <p:spPr>
          <a:xfrm rot="-1163225">
            <a:off x="3119438" y="1647825"/>
            <a:ext cx="2027237" cy="1016000"/>
          </a:xfrm>
          <a:prstGeom prst="rect">
            <a:avLst/>
          </a:prstGeom>
          <a:solidFill>
            <a:srgbClr val="0D0D0D">
              <a:alpha val="67999"/>
            </a:srgbClr>
          </a:solidFill>
          <a:ln w="9525">
            <a:noFill/>
          </a:ln>
        </p:spPr>
        <p:txBody>
          <a:bodyPr wrap="square" anchor="t" anchorCtr="0">
            <a:spAutoFit/>
          </a:bodyPr>
          <a:p>
            <a:pPr indent="0"/>
            <a:endParaRPr lang="en-US" altLang="zh-CN" sz="2000" b="1" dirty="0">
              <a:solidFill>
                <a:srgbClr val="F2F2F2"/>
              </a:solidFill>
              <a:latin typeface="Minion Pro Cond"/>
            </a:endParaRPr>
          </a:p>
          <a:p>
            <a:pPr indent="0"/>
            <a:r>
              <a:rPr lang="en-US" altLang="zh-CN" sz="2000" b="1" dirty="0">
                <a:solidFill>
                  <a:srgbClr val="F2F2F2"/>
                </a:solidFill>
                <a:latin typeface="Minion Pro Cond"/>
              </a:rPr>
              <a:t>Microevolution</a:t>
            </a:r>
            <a:endParaRPr lang="en-US" altLang="zh-CN" sz="2000" b="1" dirty="0">
              <a:solidFill>
                <a:srgbClr val="F2F2F2"/>
              </a:solidFill>
              <a:latin typeface="Minion Pro Cond"/>
            </a:endParaRPr>
          </a:p>
          <a:p>
            <a:pPr indent="0"/>
            <a:endParaRPr lang="en-US" altLang="zh-CN" sz="2000" b="1" dirty="0">
              <a:solidFill>
                <a:srgbClr val="F2F2F2"/>
              </a:solidFill>
              <a:latin typeface="Minion Pro Cond"/>
            </a:endParaRPr>
          </a:p>
        </p:txBody>
      </p:sp>
      <p:sp>
        <p:nvSpPr>
          <p:cNvPr id="4099" name="TextBox 5"/>
          <p:cNvSpPr txBox="1"/>
          <p:nvPr/>
        </p:nvSpPr>
        <p:spPr>
          <a:xfrm rot="1187447">
            <a:off x="6130925" y="3119438"/>
            <a:ext cx="2063750" cy="1016000"/>
          </a:xfrm>
          <a:prstGeom prst="rect">
            <a:avLst/>
          </a:prstGeom>
          <a:solidFill>
            <a:srgbClr val="0D0D0D">
              <a:alpha val="84999"/>
            </a:srgbClr>
          </a:solidFill>
          <a:ln w="9525">
            <a:noFill/>
          </a:ln>
        </p:spPr>
        <p:txBody>
          <a:bodyPr wrap="square" anchor="t" anchorCtr="0">
            <a:spAutoFit/>
          </a:bodyPr>
          <a:p>
            <a:pPr indent="0"/>
            <a:endParaRPr lang="en-US" altLang="zh-CN" sz="2000" b="1" dirty="0">
              <a:solidFill>
                <a:srgbClr val="F2F2F2"/>
              </a:solidFill>
              <a:latin typeface="Minion Pro Cond"/>
            </a:endParaRPr>
          </a:p>
          <a:p>
            <a:pPr indent="0"/>
            <a:r>
              <a:rPr lang="en-US" altLang="zh-CN" sz="2000" b="1" dirty="0">
                <a:solidFill>
                  <a:srgbClr val="F2F2F2"/>
                </a:solidFill>
                <a:latin typeface="Minion Pro Cond"/>
              </a:rPr>
              <a:t>Macroevolution</a:t>
            </a:r>
            <a:endParaRPr lang="en-US" altLang="zh-CN" sz="2000" b="1" dirty="0">
              <a:solidFill>
                <a:srgbClr val="F2F2F2"/>
              </a:solidFill>
              <a:latin typeface="Minion Pro Cond"/>
            </a:endParaRPr>
          </a:p>
          <a:p>
            <a:pPr indent="0"/>
            <a:endParaRPr lang="en-US" altLang="zh-CN" sz="2000" b="1" dirty="0">
              <a:solidFill>
                <a:srgbClr val="F2F2F2"/>
              </a:solidFill>
              <a:latin typeface="Minion Pro Cond"/>
            </a:endParaRP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" y="1168400"/>
            <a:ext cx="7610475" cy="3916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" y="-6350"/>
            <a:ext cx="7886700" cy="1325563"/>
          </a:xfrm>
        </p:spPr>
        <p:txBody>
          <a:bodyPr/>
          <a:p>
            <a:r>
              <a:rPr lang="en-US" altLang="en-US" sz="5400"/>
              <a:t>2006 5 yr prediction</a:t>
            </a:r>
            <a:endParaRPr lang="en-US" altLang="en-US" sz="540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6954520" y="6429375"/>
            <a:ext cx="2557145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/>
              <a:t>Mike Steel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45" y="4740910"/>
            <a:ext cx="2413635" cy="16090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1035050"/>
            <a:ext cx="8121650" cy="4151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" y="-6350"/>
            <a:ext cx="7886700" cy="1325563"/>
          </a:xfrm>
        </p:spPr>
        <p:txBody>
          <a:bodyPr/>
          <a:p>
            <a:r>
              <a:rPr lang="en-US" altLang="en-US" sz="5400"/>
              <a:t>2011 5 yr prediction</a:t>
            </a:r>
            <a:endParaRPr lang="en-US" altLang="en-US" sz="540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6954520" y="6429375"/>
            <a:ext cx="2557145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/>
              <a:t>Mike Steel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45" y="4740910"/>
            <a:ext cx="2413635" cy="16090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" y="-6350"/>
            <a:ext cx="7886700" cy="1325563"/>
          </a:xfrm>
        </p:spPr>
        <p:txBody>
          <a:bodyPr/>
          <a:p>
            <a:r>
              <a:rPr lang="en-US" altLang="en-US" sz="5400"/>
              <a:t>2016 5 yr prediction</a:t>
            </a:r>
            <a:endParaRPr lang="en-US" altLang="en-US" sz="540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6954520" y="6429375"/>
            <a:ext cx="2557145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/>
              <a:t>Mike Steel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6845" y="4740910"/>
            <a:ext cx="2413635" cy="1609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" y="1076325"/>
            <a:ext cx="896810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What I don't like about these:	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Most of Steel's predictions don't address the questions, but are purely methods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What will be the big advances in terms of the questions we can answer, and with what tools?</a:t>
            </a:r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935" y="1497330"/>
            <a:ext cx="7886700" cy="1325563"/>
          </a:xfrm>
        </p:spPr>
        <p:txBody>
          <a:bodyPr>
            <a:normAutofit fontScale="90000"/>
          </a:bodyPr>
          <a:p>
            <a:pPr algn="ctr"/>
            <a:r>
              <a:rPr lang="en-US" altLang="en-US"/>
              <a:t>Brainstorm: What big questions in macroevolution have we not addressed in this class?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What will happen in macroevolution in the next 5-20 years? </a:t>
            </a:r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622935" y="4558030"/>
            <a:ext cx="7886700" cy="1751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/>
              <a:t>What questions do the models we have talked about seem ill-equipped to answer?</a:t>
            </a:r>
            <a:endParaRPr lang="en-US" altLang="en-US" sz="4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Our Tools: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Discrete traits: Continuous-Time Markov Chains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Continuous traits: Gaussian diffusion models (BM/OU etc)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Diversification: Birth-Death Models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Comparative method: Regression models</a:t>
            </a:r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" y="59690"/>
            <a:ext cx="7886700" cy="1325563"/>
          </a:xfrm>
        </p:spPr>
        <p:txBody>
          <a:bodyPr/>
          <a:p>
            <a:r>
              <a:rPr lang="en-US" altLang="en-US"/>
              <a:t>Biotic Interactions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540" y="1385570"/>
            <a:ext cx="4568190" cy="4351655"/>
          </a:xfrm>
        </p:spPr>
        <p:txBody>
          <a:bodyPr/>
          <a:p>
            <a:pPr marL="0" indent="0">
              <a:buNone/>
            </a:pPr>
            <a:r>
              <a:rPr lang="en-US" altLang="en-US" sz="3600"/>
              <a:t>Red Queen - The Law of Constant Extinction</a:t>
            </a:r>
            <a:endParaRPr lang="en-US" alt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3111500"/>
            <a:ext cx="2859405" cy="30251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47675" y="6177280"/>
            <a:ext cx="2696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Leigh Van Valen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10" y="200660"/>
            <a:ext cx="4635500" cy="65411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The Rise and Fall of Species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Remember: Why million year timescales? 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5435" y="2680335"/>
            <a:ext cx="4621530" cy="3880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2433955"/>
            <a:ext cx="3298825" cy="43732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Species interactions on trees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Trait evolution models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940" y="4322445"/>
            <a:ext cx="8071485" cy="239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2657475"/>
            <a:ext cx="7436485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Species interactions on trees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Trait evolution models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1460" y="2369820"/>
            <a:ext cx="9647555" cy="4250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8229600" cy="1143000"/>
          </a:xfrm>
        </p:spPr>
        <p:txBody>
          <a:bodyPr lIns="91440" tIns="45720" rIns="91440" bIns="45720" anchor="ctr" anchorCtr="0"/>
          <a:p>
            <a:pPr algn="l" defTabSz="914400">
              <a:buNone/>
            </a:pPr>
            <a:r>
              <a:rPr lang="en-US" altLang="en-US" kern="1200" dirty="0" err="1">
                <a:latin typeface="Ubuntu" panose="020B0604030602030204" charset="0"/>
                <a:ea typeface="+mj-ea"/>
                <a:cs typeface="Aharoni" pitchFamily="2" charset="-79"/>
              </a:rPr>
              <a:t>Microevolutionary</a:t>
            </a:r>
            <a:r>
              <a:rPr lang="en-US" altLang="en-US" kern="1200" dirty="0">
                <a:latin typeface="Ubuntu" panose="020B0604030602030204" charset="0"/>
                <a:ea typeface="+mj-ea"/>
                <a:cs typeface="Aharoni" pitchFamily="2" charset="-79"/>
              </a:rPr>
              <a:t> patterns</a:t>
            </a:r>
            <a:endParaRPr lang="en-US" altLang="en-US" kern="1200" dirty="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839200" cy="5029200"/>
          </a:xfrm>
        </p:spPr>
        <p:txBody>
          <a:bodyPr lIns="91440" tIns="45720" rIns="91440" bIns="45720" anchor="t" anchorCtr="0"/>
          <a:p>
            <a:pPr marL="0" indent="0" defTabSz="914400">
              <a:buFont typeface="Arial" panose="020B0604020202020204" pitchFamily="34" charset="0"/>
              <a:buNone/>
            </a:pPr>
            <a:r>
              <a:rPr lang="en-US" altLang="en-US" sz="3600" b="1" kern="1200" dirty="0">
                <a:latin typeface="Ubuntu" panose="020B0604030602030204" charset="0"/>
                <a:ea typeface="Ubuntu" panose="020B0604030602030204" charset="0"/>
                <a:cs typeface="+mn-cs"/>
              </a:rPr>
              <a:t>We now know that we can study evolution in real time</a:t>
            </a:r>
            <a:endParaRPr lang="en-US" altLang="en-US" sz="3600" b="1" kern="1200" dirty="0"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pic>
        <p:nvPicPr>
          <p:cNvPr id="10243" name="Picture 2" descr="http://photos.igougo.com/images/p279263-Galapagos_Islands-Isla_Daphne_Majo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3719513"/>
            <a:ext cx="3667125" cy="2754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Picture 4" descr="http://www.greglasley.net/images/M/Medium-Ground-Finch-0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450975"/>
            <a:ext cx="3657600" cy="2424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228600" y="2316163"/>
            <a:ext cx="2514600" cy="15541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 algn="ctr"/>
            <a:r>
              <a:rPr lang="en-US" altLang="en-US" sz="3200" b="1" dirty="0">
                <a:solidFill>
                  <a:schemeClr val="tx1"/>
                </a:solidFill>
                <a:latin typeface="Ubuntu" panose="020B0604030602030204" charset="0"/>
              </a:rPr>
              <a:t>16.06 g</a:t>
            </a:r>
            <a:endParaRPr lang="en-US" altLang="en-US" sz="3200" b="1" dirty="0">
              <a:solidFill>
                <a:schemeClr val="tx1"/>
              </a:solidFill>
              <a:latin typeface="Ubuntu" panose="020B0604030602030204" charset="0"/>
            </a:endParaRPr>
          </a:p>
          <a:p>
            <a:pPr indent="0" algn="ctr"/>
            <a:r>
              <a:rPr lang="en-US" altLang="en-US" sz="3200" dirty="0">
                <a:solidFill>
                  <a:schemeClr val="tx1"/>
                </a:solidFill>
                <a:latin typeface="Ubuntu" panose="020B0604030602030204" charset="0"/>
              </a:rPr>
              <a:t>(1976)</a:t>
            </a:r>
            <a:endParaRPr lang="en-US" altLang="en-US" sz="3200" dirty="0">
              <a:solidFill>
                <a:schemeClr val="tx1"/>
              </a:solidFill>
              <a:latin typeface="Ubuntu" panose="020B0604030602030204" charset="0"/>
            </a:endParaRPr>
          </a:p>
          <a:p>
            <a:pPr indent="0" algn="ctr"/>
            <a:endParaRPr lang="en-US" altLang="en-US" sz="3200" b="1" dirty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5200" y="2316163"/>
            <a:ext cx="2208213" cy="15700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 algn="ctr"/>
            <a:r>
              <a:rPr lang="en-US" altLang="en-US" sz="3200" b="1" dirty="0">
                <a:solidFill>
                  <a:schemeClr val="tx1"/>
                </a:solidFill>
                <a:latin typeface="Ubuntu" panose="020B0604030602030204" charset="0"/>
              </a:rPr>
              <a:t>17.13 g</a:t>
            </a:r>
            <a:endParaRPr lang="en-US" altLang="en-US" sz="3200" b="1" dirty="0">
              <a:solidFill>
                <a:schemeClr val="tx1"/>
              </a:solidFill>
              <a:latin typeface="Ubuntu" panose="020B0604030602030204" charset="0"/>
            </a:endParaRPr>
          </a:p>
          <a:p>
            <a:pPr indent="0" algn="ctr"/>
            <a:r>
              <a:rPr lang="en-US" altLang="en-US" sz="3200" dirty="0">
                <a:solidFill>
                  <a:schemeClr val="tx1"/>
                </a:solidFill>
                <a:latin typeface="Ubuntu" panose="020B0604030602030204" charset="0"/>
              </a:rPr>
              <a:t>(1978)</a:t>
            </a:r>
            <a:endParaRPr lang="en-US" altLang="en-US" sz="3200" dirty="0">
              <a:solidFill>
                <a:schemeClr val="tx1"/>
              </a:solidFill>
              <a:latin typeface="Ubuntu" panose="020B0604030602030204" charset="0"/>
            </a:endParaRPr>
          </a:p>
          <a:p>
            <a:pPr indent="0" algn="ctr"/>
            <a:endParaRPr lang="en-US" altLang="en-US" sz="3200" b="1" dirty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362200" y="2819400"/>
            <a:ext cx="1219200" cy="0"/>
          </a:xfrm>
          <a:prstGeom prst="straightConnector1">
            <a:avLst/>
          </a:prstGeom>
          <a:ln w="101600" cap="sq">
            <a:solidFill>
              <a:srgbClr val="91C7A9"/>
            </a:solidFill>
            <a:bevel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736725" y="1981200"/>
            <a:ext cx="2225675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indent="0"/>
            <a:r>
              <a:rPr lang="en-US" altLang="en-US" sz="2400" b="1" dirty="0">
                <a:latin typeface="Calibri" charset="0"/>
              </a:rPr>
              <a:t>Average weight </a:t>
            </a:r>
            <a:endParaRPr lang="en-US" altLang="en-US" sz="2400" dirty="0">
              <a:latin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43000" y="3276600"/>
            <a:ext cx="2744788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indent="0"/>
            <a:r>
              <a:rPr lang="en-US" altLang="en-US" sz="2400" b="1" dirty="0">
                <a:solidFill>
                  <a:schemeClr val="tx1"/>
                </a:solidFill>
                <a:latin typeface="Ubuntu" panose="020B0604030602030204" charset="0"/>
              </a:rPr>
              <a:t>Response to sel</a:t>
            </a:r>
            <a:r>
              <a:rPr lang="en-US" altLang="en-US" sz="2400" dirty="0">
                <a:solidFill>
                  <a:schemeClr val="tx1"/>
                </a:solidFill>
                <a:latin typeface="Ubuntu" panose="020B0604030602030204" charset="0"/>
              </a:rPr>
              <a:t>e</a:t>
            </a:r>
            <a:r>
              <a:rPr lang="en-US" altLang="en-US" sz="2400" b="1" dirty="0">
                <a:solidFill>
                  <a:schemeClr val="tx1"/>
                </a:solidFill>
                <a:latin typeface="Ubuntu" panose="020B0604030602030204" charset="0"/>
              </a:rPr>
              <a:t>ction</a:t>
            </a:r>
            <a:endParaRPr lang="en-US" altLang="en-US" sz="2400" b="1" dirty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3770313"/>
            <a:ext cx="4038600" cy="15541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 algn="ctr"/>
            <a:r>
              <a:rPr lang="en-US" altLang="en-US" sz="3200" b="1" dirty="0">
                <a:solidFill>
                  <a:schemeClr val="tx1"/>
                </a:solidFill>
                <a:latin typeface="Ubuntu" panose="020B0604030602030204" charset="0"/>
              </a:rPr>
              <a:t>6.7% ∆ body size in </a:t>
            </a:r>
            <a:endParaRPr lang="en-US" altLang="en-US" sz="3200" b="1" dirty="0">
              <a:solidFill>
                <a:schemeClr val="tx1"/>
              </a:solidFill>
              <a:latin typeface="Ubuntu" panose="020B0604030602030204" charset="0"/>
            </a:endParaRPr>
          </a:p>
          <a:p>
            <a:pPr indent="0" algn="ctr"/>
            <a:r>
              <a:rPr lang="en-US" altLang="en-US" sz="3200" b="1" dirty="0">
                <a:solidFill>
                  <a:schemeClr val="tx1"/>
                </a:solidFill>
                <a:latin typeface="Ubuntu" panose="020B0604030602030204" charset="0"/>
              </a:rPr>
              <a:t>1 generation </a:t>
            </a:r>
            <a:endParaRPr lang="en-US" altLang="en-US" sz="3200" b="1" dirty="0">
              <a:solidFill>
                <a:schemeClr val="tx1"/>
              </a:solidFill>
              <a:latin typeface="Ubuntu" panose="020B0604030602030204" charset="0"/>
            </a:endParaRPr>
          </a:p>
          <a:p>
            <a:pPr indent="0" algn="ctr"/>
            <a:r>
              <a:rPr lang="en-US" altLang="en-US" sz="3200" b="1" dirty="0">
                <a:solidFill>
                  <a:schemeClr val="tx1"/>
                </a:solidFill>
                <a:latin typeface="Ubuntu" panose="020B0604030602030204" charset="0"/>
              </a:rPr>
              <a:t>(2 years)</a:t>
            </a:r>
            <a:endParaRPr lang="en-US" altLang="en-US" sz="3200" b="1" dirty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276850"/>
            <a:ext cx="5486400" cy="1200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 algn="ctr"/>
            <a:r>
              <a:rPr lang="en-US" altLang="en-US" sz="3600" b="1" dirty="0">
                <a:solidFill>
                  <a:schemeClr val="tx1"/>
                </a:solidFill>
                <a:latin typeface="Ubuntu" panose="020B0604030602030204" charset="0"/>
              </a:rPr>
              <a:t>Let’s assume only 1% is evolutionary</a:t>
            </a:r>
            <a:endParaRPr lang="en-US" altLang="en-US" sz="3600" b="1" dirty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sp>
        <p:nvSpPr>
          <p:cNvPr id="10252" name="TextBox 15"/>
          <p:cNvSpPr txBox="1"/>
          <p:nvPr/>
        </p:nvSpPr>
        <p:spPr>
          <a:xfrm>
            <a:off x="5851525" y="6473825"/>
            <a:ext cx="3276600" cy="366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 algn="r"/>
            <a:r>
              <a:rPr lang="en-US" altLang="en-US" b="1" dirty="0">
                <a:solidFill>
                  <a:srgbClr val="E46A6B"/>
                </a:solidFill>
                <a:latin typeface="Ubuntu" panose="020B0604030602030204" charset="0"/>
              </a:rPr>
              <a:t>(Grant and Grant, 2002)</a:t>
            </a:r>
            <a:endParaRPr lang="en-US" altLang="en-US" b="1" dirty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4" grpId="0"/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Evo-Devo: The Genotype-Phenotype Map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Simple example: Threshold traits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45" y="2676525"/>
            <a:ext cx="30480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0" y="2429510"/>
            <a:ext cx="5680075" cy="32467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690" y="540385"/>
            <a:ext cx="8973820" cy="51295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" y="433070"/>
            <a:ext cx="4838700" cy="5005705"/>
          </a:xfrm>
        </p:spPr>
        <p:txBody>
          <a:bodyPr>
            <a:normAutofit/>
          </a:bodyPr>
          <a:p>
            <a:r>
              <a:rPr lang="en-US" altLang="en-US"/>
              <a:t>Biomechanics:</a:t>
            </a:r>
            <a:br>
              <a:rPr lang="en-US" altLang="en-US"/>
            </a:br>
            <a:br>
              <a:rPr lang="en-US" altLang="en-US"/>
            </a:br>
            <a:r>
              <a:rPr lang="en-US" altLang="en-US" sz="3600"/>
              <a:t>Performance as a bridge between phenotypes &amp; macroevolutionary adaptive landscapes </a:t>
            </a:r>
            <a:endParaRPr lang="en-US" alt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79390" y="29845"/>
            <a:ext cx="3823970" cy="5597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5" y="5627370"/>
            <a:ext cx="4251960" cy="121793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Genomics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e.g. phyloGWAS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41365" y="139065"/>
            <a:ext cx="3058795" cy="530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20" y="5581650"/>
            <a:ext cx="6421120" cy="108712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452120" y="3109595"/>
            <a:ext cx="456819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/>
              <a:t>Genomics broke most of our “good” models...need to figure out how to intelligently see signal through noise</a:t>
            </a:r>
            <a:endParaRPr lang="en-US" altLang="en-US" sz="2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30" y="-120650"/>
            <a:ext cx="7886700" cy="1325563"/>
          </a:xfrm>
        </p:spPr>
        <p:txBody>
          <a:bodyPr/>
          <a:p>
            <a:r>
              <a:rPr lang="en-US" altLang="en-US"/>
              <a:t>My 5 yr predictions/hopes: 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" y="899795"/>
            <a:ext cx="8858250" cy="4351655"/>
          </a:xfrm>
        </p:spPr>
        <p:txBody>
          <a:bodyPr>
            <a:noAutofit/>
          </a:bodyPr>
          <a:p>
            <a:r>
              <a:rPr lang="en-US" altLang="en-US" sz="1800"/>
              <a:t>Introduction and expansion of statistical causal inference to macroevolution</a:t>
            </a:r>
            <a:endParaRPr lang="en-US" altLang="en-US" sz="1800"/>
          </a:p>
          <a:p>
            <a:r>
              <a:rPr lang="en-US" altLang="en-US" sz="1800"/>
              <a:t>Integration of dynamic evolutionary process models into comparative models (demographic processes, sexual selection, coevolution, competition, symbioses, pathogen-host)</a:t>
            </a:r>
            <a:endParaRPr lang="en-US" altLang="en-US" sz="1800"/>
          </a:p>
          <a:p>
            <a:r>
              <a:rPr lang="en-US" altLang="en-US" sz="1800"/>
              <a:t>Increasing usage of phylogenetic prediction and cross-validation as methods for evaluating models, methods for integrating streaming data building on previous analyses rather than starting from scratch</a:t>
            </a:r>
            <a:endParaRPr lang="en-US" altLang="en-US" sz="1800"/>
          </a:p>
          <a:p>
            <a:r>
              <a:rPr lang="en-US" altLang="en-US" sz="1800"/>
              <a:t>Elucidation of scaling processes (e.g. gene interactions/networks to phenotypes; populations to species; microevolution to macroevolution)</a:t>
            </a:r>
            <a:endParaRPr lang="en-US" altLang="en-US" sz="1800"/>
          </a:p>
          <a:p>
            <a:r>
              <a:rPr lang="en-US" altLang="en-US" sz="1800"/>
              <a:t>More customized joint analyses that integrate over uncertainty across many different types of data</a:t>
            </a:r>
            <a:endParaRPr lang="en-US" altLang="en-US" sz="1800"/>
          </a:p>
          <a:p>
            <a:r>
              <a:rPr lang="en-US" altLang="en-US" sz="1800"/>
              <a:t>Tests and integration of biomechanics, physiological models, and other types of functional models into macroevolutionary adaptive landscapes</a:t>
            </a:r>
            <a:endParaRPr lang="en-US" altLang="en-US" sz="1800"/>
          </a:p>
          <a:p>
            <a:r>
              <a:rPr lang="en-US" altLang="en-US" sz="1800"/>
              <a:t>Taking the consequences of population variation within lineages seriously for trait evolution (e.g. hemiplasy, polymorphism, etc.)</a:t>
            </a:r>
            <a:endParaRPr lang="en-US" altLang="en-US" sz="1800"/>
          </a:p>
          <a:p>
            <a:r>
              <a:rPr lang="en-US" altLang="en-US" sz="1800"/>
              <a:t>Improved methods for dealing with multivariate and multitrait datasets.</a:t>
            </a:r>
            <a:endParaRPr lang="en-US" altLang="en-US" sz="1800"/>
          </a:p>
          <a:p>
            <a:r>
              <a:rPr lang="en-US" altLang="en-US" sz="1800"/>
              <a:t>Increased application of comparative models to analyzing genomic basis of adaptation, e.g phyloGWAS.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Picture 4" descr="http://www.greglasley.net/images/M/Medium-Ground-Finch-000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2362200"/>
            <a:ext cx="3657600" cy="2422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http://www.greglasley.net/images/M/Medium-Ground-Finch-000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0" y="2346325"/>
            <a:ext cx="3694113" cy="244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  <a:ln>
            <a:miter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fontAlgn="auto"/>
            <a:r>
              <a:rPr lang="en-US" sz="6000" strike="noStrike" noProof="1" dirty="0" smtClean="0"/>
              <a:t>Let’s do the calculations:</a:t>
            </a:r>
            <a:endParaRPr lang="en-US" sz="6000" strike="noStrike" noProof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8037"/>
            <a:ext cx="8229600" cy="4525963"/>
          </a:xfrm>
          <a:ln>
            <a:miter/>
          </a:ln>
          <a:effectLst>
            <a:glow rad="127000">
              <a:schemeClr val="tx1">
                <a:alpha val="40000"/>
              </a:schemeClr>
            </a:glo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fontAlgn="auto">
              <a:buNone/>
            </a:pPr>
            <a:r>
              <a:rPr lang="en-US" b="1" strike="noStrike" noProof="1" dirty="0" smtClean="0">
                <a:solidFill>
                  <a:schemeClr val="tx1"/>
                </a:solidFill>
                <a:latin typeface="Ubuntu" panose="020B0604030602030204" charset="0"/>
              </a:rPr>
              <a:t>If a population increased by 1% every generation starting from ~16 g:</a:t>
            </a:r>
            <a:endParaRPr lang="en-US" b="1" strike="noStrike" noProof="1" dirty="0" smtClean="0">
              <a:solidFill>
                <a:schemeClr val="tx1"/>
              </a:solidFill>
              <a:latin typeface="Ubuntu" panose="020B060403060203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834" y="2536686"/>
            <a:ext cx="3200400" cy="646331"/>
          </a:xfrm>
          <a:prstGeom prst="rect">
            <a:avLst/>
          </a:prstGeom>
          <a:noFill/>
          <a:effectLst>
            <a:glow rad="1270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auto"/>
            <a:r>
              <a:rPr lang="en-US" sz="3600" b="1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In 200 years</a:t>
            </a:r>
            <a:endParaRPr lang="en-US" sz="3600" b="1" noProof="1" dirty="0" smtClean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3352800"/>
            <a:ext cx="3200400" cy="646331"/>
          </a:xfrm>
          <a:prstGeom prst="rect">
            <a:avLst/>
          </a:prstGeom>
          <a:noFill/>
          <a:effectLst>
            <a:glow rad="1270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auto"/>
            <a:r>
              <a:rPr lang="en-US" sz="3600" b="1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In 500 years</a:t>
            </a:r>
            <a:endParaRPr lang="en-US" sz="3600" b="1" noProof="1" dirty="0" smtClean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834" y="4132183"/>
            <a:ext cx="3200400" cy="646331"/>
          </a:xfrm>
          <a:prstGeom prst="rect">
            <a:avLst/>
          </a:prstGeom>
          <a:noFill/>
          <a:effectLst>
            <a:glow rad="1270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auto"/>
            <a:r>
              <a:rPr lang="en-US" sz="3600" b="1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In 1,000 years</a:t>
            </a:r>
            <a:endParaRPr lang="en-US" sz="3600" b="1" noProof="1" dirty="0" smtClean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6911" y="4901107"/>
            <a:ext cx="3200400" cy="646331"/>
          </a:xfrm>
          <a:prstGeom prst="rect">
            <a:avLst/>
          </a:prstGeom>
          <a:noFill/>
          <a:effectLst>
            <a:glow rad="1270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auto"/>
            <a:r>
              <a:rPr lang="en-US" sz="3600" b="1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In 2,000 years</a:t>
            </a:r>
            <a:endParaRPr lang="en-US" sz="3600" b="1" noProof="1" dirty="0" smtClean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6034" y="2514600"/>
            <a:ext cx="1676400" cy="707886"/>
          </a:xfrm>
          <a:prstGeom prst="rect">
            <a:avLst/>
          </a:prstGeom>
          <a:noFill/>
          <a:effectLst>
            <a:glow rad="1270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auto"/>
            <a:r>
              <a:rPr lang="en-US" sz="4000" b="1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43 g</a:t>
            </a:r>
            <a:endParaRPr lang="en-US" sz="4000" b="1" noProof="1" dirty="0" smtClean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2449" y="3367441"/>
            <a:ext cx="1676400" cy="707886"/>
          </a:xfrm>
          <a:prstGeom prst="rect">
            <a:avLst/>
          </a:prstGeom>
          <a:noFill/>
          <a:effectLst>
            <a:glow rad="1270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auto"/>
            <a:r>
              <a:rPr lang="en-US" sz="4000" b="1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193 g</a:t>
            </a:r>
            <a:endParaRPr lang="en-US" sz="4000" b="1" noProof="1" dirty="0" smtClean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6034" y="4135859"/>
            <a:ext cx="1676400" cy="707886"/>
          </a:xfrm>
          <a:prstGeom prst="rect">
            <a:avLst/>
          </a:prstGeom>
          <a:noFill/>
          <a:effectLst>
            <a:glow rad="1270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auto"/>
            <a:r>
              <a:rPr lang="en-US" sz="4000" b="1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2.3 kg</a:t>
            </a:r>
            <a:endParaRPr lang="en-US" sz="4000" b="1" noProof="1" dirty="0" smtClean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5246" y="4985999"/>
            <a:ext cx="2830286" cy="707886"/>
          </a:xfrm>
          <a:prstGeom prst="rect">
            <a:avLst/>
          </a:prstGeom>
          <a:noFill/>
          <a:effectLst>
            <a:glow rad="1270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auto"/>
            <a:r>
              <a:rPr lang="en-US" sz="4000" b="1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335 kg</a:t>
            </a:r>
            <a:endParaRPr lang="en-US" sz="4000" b="1" noProof="1" dirty="0" smtClean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" y="5726430"/>
            <a:ext cx="3581400" cy="646331"/>
          </a:xfrm>
          <a:prstGeom prst="rect">
            <a:avLst/>
          </a:prstGeom>
          <a:noFill/>
          <a:effectLst>
            <a:glow rad="1270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auto"/>
            <a:r>
              <a:rPr lang="en-US" sz="3600" b="1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In 10,000 years</a:t>
            </a:r>
            <a:endParaRPr lang="en-US" sz="3600" b="1" noProof="1" dirty="0" smtClean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90829" y="5763161"/>
            <a:ext cx="3494205" cy="1323439"/>
          </a:xfrm>
          <a:prstGeom prst="rect">
            <a:avLst/>
          </a:prstGeom>
          <a:noFill/>
          <a:effectLst>
            <a:glow rad="1270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auto"/>
            <a:r>
              <a:rPr lang="en-US" sz="4000" b="1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6.47 x 10</a:t>
            </a:r>
            <a:r>
              <a:rPr lang="en-US" sz="4000" b="1" baseline="30000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19</a:t>
            </a:r>
            <a:r>
              <a:rPr lang="en-US" sz="4000" b="1" noProof="1" dirty="0" smtClean="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rPr>
              <a:t> kg</a:t>
            </a:r>
            <a:endParaRPr lang="en-US" sz="4000" b="1" noProof="1" dirty="0" smtClean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</a:endParaRPr>
          </a:p>
          <a:p>
            <a:pPr fontAlgn="auto"/>
            <a:endParaRPr lang="en-US" sz="4000" b="1" noProof="1" dirty="0" smtClean="0">
              <a:solidFill>
                <a:schemeClr val="tx1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164295" y="2899410"/>
            <a:ext cx="990600" cy="0"/>
          </a:xfrm>
          <a:prstGeom prst="straightConnector1">
            <a:avLst/>
          </a:prstGeom>
          <a:ln w="76200" cap="sq">
            <a:solidFill>
              <a:srgbClr val="91C7A9"/>
            </a:solidFill>
            <a:miter lim="800000"/>
            <a:tailEnd type="triangle"/>
          </a:ln>
          <a:effectLst>
            <a:glow rad="1270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165218" y="3675698"/>
            <a:ext cx="990600" cy="0"/>
          </a:xfrm>
          <a:prstGeom prst="straightConnector1">
            <a:avLst/>
          </a:prstGeom>
          <a:ln w="76200" cap="sq">
            <a:solidFill>
              <a:srgbClr val="91C7A9"/>
            </a:solidFill>
            <a:miter lim="800000"/>
            <a:tailEnd type="triangle"/>
          </a:ln>
          <a:effectLst>
            <a:glow rad="1270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143184" y="4455160"/>
            <a:ext cx="990600" cy="0"/>
          </a:xfrm>
          <a:prstGeom prst="straightConnector1">
            <a:avLst/>
          </a:prstGeom>
          <a:ln w="76200" cap="sq">
            <a:solidFill>
              <a:srgbClr val="91C7A9"/>
            </a:solidFill>
            <a:miter lim="800000"/>
            <a:tailEnd type="triangle"/>
          </a:ln>
          <a:effectLst>
            <a:glow rad="1270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53282" y="5223510"/>
            <a:ext cx="990600" cy="0"/>
          </a:xfrm>
          <a:prstGeom prst="straightConnector1">
            <a:avLst/>
          </a:prstGeom>
          <a:ln w="76200" cap="sq">
            <a:solidFill>
              <a:srgbClr val="91C7A9"/>
            </a:solidFill>
            <a:miter lim="800000"/>
            <a:tailEnd type="triangle"/>
          </a:ln>
          <a:effectLst>
            <a:glow rad="1270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54197" y="6060123"/>
            <a:ext cx="990600" cy="0"/>
          </a:xfrm>
          <a:prstGeom prst="straightConnector1">
            <a:avLst/>
          </a:prstGeom>
          <a:ln w="76200" cap="sq">
            <a:solidFill>
              <a:srgbClr val="91C7A9"/>
            </a:solidFill>
            <a:miter lim="800000"/>
            <a:tailEnd type="triangle"/>
          </a:ln>
          <a:effectLst>
            <a:glow rad="1270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5" grpId="0" bldLvl="0" animBg="1"/>
      <p:bldP spid="6" grpId="0" bldLvl="0" animBg="1"/>
      <p:bldP spid="7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6" grpId="0" bldLvl="0" animBg="1"/>
      <p:bldP spid="2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534400" cy="1143000"/>
          </a:xfrm>
        </p:spPr>
        <p:txBody>
          <a:bodyPr lIns="91440" tIns="45720" rIns="91440" bIns="45720" anchor="ctr" anchorCtr="0"/>
          <a:p>
            <a:pPr defTabSz="914400">
              <a:buNone/>
            </a:pPr>
            <a:r>
              <a:rPr lang="en-US" altLang="en-US" sz="5400" kern="1200" dirty="0">
                <a:latin typeface="Ubuntu" panose="020B0604030602030204" charset="0"/>
                <a:ea typeface="+mj-ea"/>
                <a:cs typeface="Aharoni" pitchFamily="2" charset="-79"/>
              </a:rPr>
              <a:t>But evolution often reverses itself!</a:t>
            </a:r>
            <a:endParaRPr lang="en-US" altLang="en-US" sz="5400" kern="1200" dirty="0">
              <a:latin typeface="Ubuntu" panose="020B0604030602030204" charset="0"/>
              <a:ea typeface="+mj-ea"/>
              <a:cs typeface="Aharoni" pitchFamily="2" charset="-79"/>
            </a:endParaRPr>
          </a:p>
        </p:txBody>
      </p:sp>
      <p:pic>
        <p:nvPicPr>
          <p:cNvPr id="17410" name="Picture 4" descr="http://www.sciencemag.org/content/296/5568/707/F1.large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8125" y="1960563"/>
            <a:ext cx="3673475" cy="4516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itle 1"/>
          <p:cNvSpPr txBox="1"/>
          <p:nvPr/>
        </p:nvSpPr>
        <p:spPr bwMode="auto">
          <a:xfrm>
            <a:off x="357505" y="2334895"/>
            <a:ext cx="457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 b="1" i="1" kern="1200">
                <a:solidFill>
                  <a:schemeClr val="tx1"/>
                </a:solidFill>
                <a:effectLst>
                  <a:glow rad="127000">
                    <a:schemeClr val="bg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/>
            <a:r>
              <a:rPr lang="en-US" sz="4400" i="0" strike="noStrike" noProof="1" dirty="0" smtClean="0">
                <a:solidFill>
                  <a:schemeClr val="tx1"/>
                </a:solidFill>
                <a:effectLst/>
                <a:latin typeface="Ubuntu" panose="020B0604030602030204" charset="0"/>
                <a:ea typeface="Ubuntu" panose="020B0604030602030204" charset="0"/>
                <a:cs typeface="+mj-cs"/>
              </a:rPr>
              <a:t>Let’s instead simulate </a:t>
            </a:r>
            <a:r>
              <a:rPr lang="" altLang="en-US" sz="4400" i="0" strike="noStrike" noProof="1" dirty="0" smtClean="0">
                <a:solidFill>
                  <a:schemeClr val="tx1"/>
                </a:solidFill>
                <a:effectLst/>
                <a:latin typeface="Ubuntu" panose="020B0604030602030204" charset="0"/>
                <a:ea typeface="Ubuntu" panose="020B0604030602030204" charset="0"/>
                <a:cs typeface="+mj-cs"/>
              </a:rPr>
              <a:t>BM</a:t>
            </a:r>
            <a:endParaRPr lang="" altLang="en-US" sz="4400" i="0" strike="noStrike" noProof="1" dirty="0" smtClean="0">
              <a:solidFill>
                <a:schemeClr val="tx1"/>
              </a:solidFill>
              <a:effectLst/>
              <a:latin typeface="Ubuntu" panose="020B0604030602030204" charset="0"/>
              <a:ea typeface="Ubuntu" panose="020B0604030602030204" charset="0"/>
              <a:cs typeface="+mj-cs"/>
            </a:endParaRPr>
          </a:p>
        </p:txBody>
      </p:sp>
      <p:sp>
        <p:nvSpPr>
          <p:cNvPr id="17412" name="TextBox 5"/>
          <p:cNvSpPr txBox="1"/>
          <p:nvPr/>
        </p:nvSpPr>
        <p:spPr>
          <a:xfrm>
            <a:off x="5851525" y="6473825"/>
            <a:ext cx="3276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 algn="r"/>
            <a:r>
              <a:rPr lang="en-US" altLang="en-US" b="1" dirty="0">
                <a:solidFill>
                  <a:srgbClr val="E46A6B"/>
                </a:solidFill>
                <a:latin typeface="Ubuntu" panose="020B0604030602030204" charset="0"/>
              </a:rPr>
              <a:t>(Grant and Grant, 2002)</a:t>
            </a:r>
            <a:endParaRPr lang="en-US" altLang="en-US" b="1" dirty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5482</Words>
  <Application>WPS Presentation</Application>
  <PresentationFormat>Widescreen</PresentationFormat>
  <Paragraphs>275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3" baseType="lpstr">
      <vt:lpstr>Arial</vt:lpstr>
      <vt:lpstr>SimSun</vt:lpstr>
      <vt:lpstr>Wingdings</vt:lpstr>
      <vt:lpstr>Calibri Light</vt:lpstr>
      <vt:lpstr>Calibri</vt:lpstr>
      <vt:lpstr>Trebuchet MS</vt:lpstr>
      <vt:lpstr>微软雅黑</vt:lpstr>
      <vt:lpstr>Arial Unicode MS</vt:lpstr>
      <vt:lpstr>MT Extra</vt:lpstr>
      <vt:lpstr>Times New Roman</vt:lpstr>
      <vt:lpstr>Cabin</vt:lpstr>
      <vt:lpstr>Calibri</vt:lpstr>
      <vt:lpstr>Minion Pro Cond</vt:lpstr>
      <vt:lpstr>Gubbi</vt:lpstr>
      <vt:lpstr>Ubuntu</vt:lpstr>
      <vt:lpstr>Aharoni</vt:lpstr>
      <vt:lpstr>SimSun</vt:lpstr>
      <vt:lpstr>Minion Pro Cond</vt:lpstr>
      <vt:lpstr>Office Theme</vt:lpstr>
      <vt:lpstr>PowerPoint 演示文稿</vt:lpstr>
      <vt:lpstr>The other side of the coin...Stasis</vt:lpstr>
      <vt:lpstr>PowerPoint 演示文稿</vt:lpstr>
      <vt:lpstr>PowerPoint 演示文稿</vt:lpstr>
      <vt:lpstr>PowerPoint 演示文稿</vt:lpstr>
      <vt:lpstr>Microevolutionary patterns</vt:lpstr>
      <vt:lpstr>PowerPoint 演示文稿</vt:lpstr>
      <vt:lpstr>Let’s do the calculations:</vt:lpstr>
      <vt:lpstr>But evolution often reverses itself!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Breeder’s Equation</vt:lpstr>
      <vt:lpstr>Genetic Drift (BM)</vt:lpstr>
      <vt:lpstr>Both processes together (OU)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Paradox of Stasis (Hansen &amp; Houle 2004): Organisms seem to be able to evolve far more than they ever do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Some recent proposals</vt:lpstr>
      <vt:lpstr>Populations vs. lineages</vt:lpstr>
      <vt:lpstr>PowerPoint 演示文稿</vt:lpstr>
      <vt:lpstr>Intraspecific competition</vt:lpstr>
      <vt:lpstr>Temperature tracking</vt:lpstr>
      <vt:lpstr>PowerPoint 演示文稿</vt:lpstr>
      <vt:lpstr>PowerPoint 演示文稿</vt:lpstr>
      <vt:lpstr>PowerPoint 演示文稿</vt:lpstr>
      <vt:lpstr>A compelling case of stasis...</vt:lpstr>
      <vt:lpstr>But STRONG isometric relationship between M-matrix and R-matrix  (Evo. divergence matrix)</vt:lpstr>
      <vt:lpstr>...and G-matrix and R-Matrix</vt:lpstr>
      <vt:lpstr>But observed patterns match nothing we expect...</vt:lpstr>
      <vt:lpstr>All of the above?</vt:lpstr>
      <vt:lpstr>2001 5 yr prediction</vt:lpstr>
      <vt:lpstr>2006 5 yr prediction</vt:lpstr>
      <vt:lpstr>2011 5 yr prediction</vt:lpstr>
      <vt:lpstr>2016 5 yr prediction</vt:lpstr>
      <vt:lpstr>What I don't like about these:	</vt:lpstr>
      <vt:lpstr>Brainstorm: What big questions in macroevolution have we not addressed in this class?   What will happen in macroevolution in the next 5-20 years? </vt:lpstr>
      <vt:lpstr>Our Tools:</vt:lpstr>
      <vt:lpstr>Biotic Interactions</vt:lpstr>
      <vt:lpstr>The Rise and Fall of Species</vt:lpstr>
      <vt:lpstr>Species interactions on trees</vt:lpstr>
      <vt:lpstr>Species interactions on trees</vt:lpstr>
      <vt:lpstr>Evo-Devo: The Genotype-Phenotype Map</vt:lpstr>
      <vt:lpstr>PowerPoint 演示文稿</vt:lpstr>
      <vt:lpstr>Biomechanics:  Performance as a bridge between phenotypes &amp; macroevolutionary adaptive landscapes </vt:lpstr>
      <vt:lpstr>Genomics  e.g. phyloGWAS</vt:lpstr>
      <vt:lpstr>My 5 yr predictions/hopes: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Punctuations, Stasis &amp; Gradualism </dc:title>
  <dc:creator>juyeda</dc:creator>
  <cp:lastModifiedBy>juyeda</cp:lastModifiedBy>
  <cp:revision>9</cp:revision>
  <dcterms:created xsi:type="dcterms:W3CDTF">2020-11-19T15:24:41Z</dcterms:created>
  <dcterms:modified xsi:type="dcterms:W3CDTF">2020-11-19T15:24:41Z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